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5"/>
    <p:sldMasterId id="214748367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Lst>
  <p:sldSz cy="5143500" cx="9144000"/>
  <p:notesSz cx="6858000" cy="9144000"/>
  <p:embeddedFontLst>
    <p:embeddedFont>
      <p:font typeface="Mate"/>
      <p:regular r:id="rId45"/>
      <p:italic r:id="rId46"/>
    </p:embeddedFont>
    <p:embeddedFont>
      <p:font typeface="Roboto"/>
      <p:regular r:id="rId47"/>
      <p:bold r:id="rId48"/>
      <p:italic r:id="rId49"/>
      <p:boldItalic r:id="rId50"/>
    </p:embeddedFont>
    <p:embeddedFont>
      <p:font typeface="Roboto Mono"/>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2612BC3-19C0-42E5-9707-181213E0EEF0}">
  <a:tblStyle styleId="{A2612BC3-19C0-42E5-9707-181213E0EEF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Mate-italic.fntdata"/><Relationship Id="rId45" Type="http://schemas.openxmlformats.org/officeDocument/2006/relationships/font" Target="fonts/Mate-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obotoMono-regular.fntdata"/><Relationship Id="rId50" Type="http://schemas.openxmlformats.org/officeDocument/2006/relationships/font" Target="fonts/Roboto-boldItalic.fntdata"/><Relationship Id="rId53" Type="http://schemas.openxmlformats.org/officeDocument/2006/relationships/font" Target="fonts/RobotoMono-italic.fntdata"/><Relationship Id="rId52" Type="http://schemas.openxmlformats.org/officeDocument/2006/relationships/font" Target="fonts/RobotoMono-bold.fntdata"/><Relationship Id="rId11" Type="http://schemas.openxmlformats.org/officeDocument/2006/relationships/slide" Target="slides/slide4.xml"/><Relationship Id="rId10" Type="http://schemas.openxmlformats.org/officeDocument/2006/relationships/slide" Target="slides/slide3.xml"/><Relationship Id="rId54" Type="http://schemas.openxmlformats.org/officeDocument/2006/relationships/font" Target="fonts/RobotoMono-boldItalic.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jpg>
</file>

<file path=ppt/media/image20.png>
</file>

<file path=ppt/media/image21.png>
</file>

<file path=ppt/media/image22.png>
</file>

<file path=ppt/media/image23.png>
</file>

<file path=ppt/media/image24.jpg>
</file>

<file path=ppt/media/image25.jpg>
</file>

<file path=ppt/media/image26.png>
</file>

<file path=ppt/media/image27.jpg>
</file>

<file path=ppt/media/image28.png>
</file>

<file path=ppt/media/image29.jpg>
</file>

<file path=ppt/media/image3.png>
</file>

<file path=ppt/media/image30.jpg>
</file>

<file path=ppt/media/image31.jpg>
</file>

<file path=ppt/media/image32.png>
</file>

<file path=ppt/media/image33.png>
</file>

<file path=ppt/media/image34.png>
</file>

<file path=ppt/media/image35.png>
</file>

<file path=ppt/media/image36.jpg>
</file>

<file path=ppt/media/image37.png>
</file>

<file path=ppt/media/image38.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5108326d52_2_2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6" name="Google Shape;286;g35108326d52_2_2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7" name="Google Shape;287;g35108326d52_2_2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5519b2bb59_4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7" name="Google Shape;377;g35519b2bb59_4_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8" name="Google Shape;378;g35519b2bb59_4_3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354b3ddacb1_1_1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5" name="Google Shape;385;g354b3ddacb1_1_1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6" name="Google Shape;386;g354b3ddacb1_1_1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35409e88586_7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5" name="Google Shape;395;g35409e88586_7_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6" name="Google Shape;396;g35409e88586_7_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54b3ddacb1_1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3" name="Google Shape;403;g354b3ddacb1_1_4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 sz="1050">
                <a:solidFill>
                  <a:srgbClr val="161616"/>
                </a:solidFill>
                <a:highlight>
                  <a:srgbClr val="FFFFFF"/>
                </a:highlight>
              </a:rPr>
              <a:t>Synthetic Minority Oversampling Technique (SMOTE) is a statistical technique for increasing the number of cases in your dataset in a balanced way. The component works by generating new instances from existing minority cases that you supply as input. This implementation of SMOTE does </a:t>
            </a:r>
            <a:r>
              <a:rPr i="1" lang="en" sz="1050">
                <a:solidFill>
                  <a:srgbClr val="161616"/>
                </a:solidFill>
                <a:highlight>
                  <a:srgbClr val="FFFFFF"/>
                </a:highlight>
              </a:rPr>
              <a:t>not</a:t>
            </a:r>
            <a:r>
              <a:rPr lang="en" sz="1050">
                <a:solidFill>
                  <a:srgbClr val="161616"/>
                </a:solidFill>
                <a:highlight>
                  <a:srgbClr val="FFFFFF"/>
                </a:highlight>
              </a:rPr>
              <a:t> change the number of majority cases.</a:t>
            </a:r>
            <a:endParaRPr sz="1050">
              <a:solidFill>
                <a:srgbClr val="161616"/>
              </a:solidFill>
              <a:highlight>
                <a:srgbClr val="FFFFFF"/>
              </a:highlight>
            </a:endParaRPr>
          </a:p>
          <a:p>
            <a:pPr indent="0" lvl="0" marL="0" rtl="0" algn="l">
              <a:lnSpc>
                <a:spcPct val="100000"/>
              </a:lnSpc>
              <a:spcBef>
                <a:spcPts val="0"/>
              </a:spcBef>
              <a:spcAft>
                <a:spcPts val="0"/>
              </a:spcAft>
              <a:buSzPts val="1400"/>
              <a:buNone/>
            </a:pPr>
            <a:r>
              <a:t/>
            </a:r>
            <a:endParaRPr sz="1050">
              <a:solidFill>
                <a:srgbClr val="161616"/>
              </a:solidFill>
              <a:highlight>
                <a:srgbClr val="FFFFFF"/>
              </a:highlight>
            </a:endParaRPr>
          </a:p>
        </p:txBody>
      </p:sp>
      <p:sp>
        <p:nvSpPr>
          <p:cNvPr id="404" name="Google Shape;404;g354b3ddacb1_1_4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354b3ddacb1_1_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9" name="Google Shape;419;g354b3ddacb1_1_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0" name="Google Shape;420;g354b3ddacb1_1_6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354b3ddacb1_6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354b3ddacb1_6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354b3ddacb1_6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354b3ddacb1_6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354b3ddacb1_6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354b3ddacb1_6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354b3ddacb1_6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5" name="Google Shape;445;g354b3ddacb1_6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6" name="Google Shape;446;g354b3ddacb1_6_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354b3ddacb1_6_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2" name="Google Shape;452;g354b3ddacb1_6_5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3" name="Google Shape;453;g354b3ddacb1_6_5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5108326d52_2_2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5" name="Google Shape;295;g35108326d52_2_2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6" name="Google Shape;296;g35108326d52_2_2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354b3ddacb1_6_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9" name="Google Shape;459;g354b3ddacb1_6_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0" name="Google Shape;460;g354b3ddacb1_6_9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54b3ddacb1_6_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6" name="Google Shape;466;g354b3ddacb1_6_6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7" name="Google Shape;467;g354b3ddacb1_6_6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54b3ddacb1_6_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3" name="Google Shape;473;g354b3ddacb1_6_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4" name="Google Shape;474;g354b3ddacb1_6_7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354c307110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354c307110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354b3ddacb1_5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6" name="Google Shape;486;g354b3ddacb1_5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7" name="Google Shape;487;g354b3ddacb1_5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354b3ddacb1_1_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3" name="Google Shape;493;g354b3ddacb1_1_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4" name="Google Shape;494;g354b3ddacb1_1_6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35519b2bb59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0" name="Google Shape;500;g35519b2bb59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In today’s digital economy, fraud detection is both a financial and reputational necessity.</a:t>
            </a:r>
            <a:endParaRPr/>
          </a:p>
          <a:p>
            <a:pPr indent="0" lvl="0" marL="0" rtl="0" algn="l">
              <a:lnSpc>
                <a:spcPct val="100000"/>
              </a:lnSpc>
              <a:spcBef>
                <a:spcPts val="0"/>
              </a:spcBef>
              <a:spcAft>
                <a:spcPts val="0"/>
              </a:spcAft>
              <a:buSzPts val="1400"/>
              <a:buNone/>
            </a:pPr>
            <a:r>
              <a:rPr lang="en"/>
              <a:t>We aimed to explore whether structured transaction data could be leveraged to predict fraud reliably.</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Specifically, we focused on features like:</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Order patterns — such as frequency, amount, and status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Payment types — including high-risk methods like wire transfers or prepaid cards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Late delivery risk indicators — which may hint at manipulation or avoidance tactics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Our goal was to use this data to train machine learning models that not only classify transactions as fraudulent or not but do so with high precision and recall—especially for the minority fraud class.”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501" name="Google Shape;501;g35519b2bb59_1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35519b2bb59_1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8" name="Google Shape;508;g35519b2bb59_1_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“Before training any machine learning models, we performed a thorough </a:t>
            </a:r>
            <a:r>
              <a:rPr b="1" lang="en">
                <a:solidFill>
                  <a:schemeClr val="dk1"/>
                </a:solidFill>
              </a:rPr>
              <a:t>data preprocessing</a:t>
            </a:r>
            <a:r>
              <a:rPr lang="en">
                <a:solidFill>
                  <a:schemeClr val="dk1"/>
                </a:solidFill>
              </a:rPr>
              <a:t> workflow to ensure the quality and reliability of our inputs.</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First, we </a:t>
            </a:r>
            <a:r>
              <a:rPr b="1" lang="en">
                <a:solidFill>
                  <a:schemeClr val="dk1"/>
                </a:solidFill>
              </a:rPr>
              <a:t>removed null values</a:t>
            </a:r>
            <a:r>
              <a:rPr lang="en">
                <a:solidFill>
                  <a:schemeClr val="dk1"/>
                </a:solidFill>
              </a:rPr>
              <a:t> to eliminate incomplete records that could introduce bias or noise.</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Next, we performed a </a:t>
            </a:r>
            <a:r>
              <a:rPr b="1" lang="en">
                <a:solidFill>
                  <a:schemeClr val="dk1"/>
                </a:solidFill>
              </a:rPr>
              <a:t>stratified train-test split</a:t>
            </a:r>
            <a:r>
              <a:rPr lang="en">
                <a:solidFill>
                  <a:schemeClr val="dk1"/>
                </a:solidFill>
              </a:rPr>
              <a:t>, ensuring that the fraud class distribution remained consistent across both sets—critical due to the heavy class imbalance.</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To address this imbalance, we applied </a:t>
            </a:r>
            <a:r>
              <a:rPr b="1" lang="en">
                <a:solidFill>
                  <a:schemeClr val="dk1"/>
                </a:solidFill>
              </a:rPr>
              <a:t>SMOTE</a:t>
            </a:r>
            <a:r>
              <a:rPr lang="en">
                <a:solidFill>
                  <a:schemeClr val="dk1"/>
                </a:solidFill>
              </a:rPr>
              <a:t>—Synthetic Minority Over-sampling Technique—which generates synthetic fraud cases to help the model learn minority class patterns better.</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We also </a:t>
            </a:r>
            <a:r>
              <a:rPr b="1" lang="en">
                <a:solidFill>
                  <a:schemeClr val="dk1"/>
                </a:solidFill>
              </a:rPr>
              <a:t>encoded categorical variables</a:t>
            </a:r>
            <a:r>
              <a:rPr lang="en">
                <a:solidFill>
                  <a:schemeClr val="dk1"/>
                </a:solidFill>
              </a:rPr>
              <a:t> using </a:t>
            </a:r>
            <a:r>
              <a:rPr b="1" lang="en">
                <a:solidFill>
                  <a:schemeClr val="dk1"/>
                </a:solidFill>
              </a:rPr>
              <a:t>ordinal encoding</a:t>
            </a:r>
            <a:r>
              <a:rPr lang="en">
                <a:solidFill>
                  <a:schemeClr val="dk1"/>
                </a:solidFill>
              </a:rPr>
              <a:t>, transforming features like payment type and order status into numeric form, suitable for model input.</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Overall, these preprocessing steps were foundational in enabling our models to perform well, particularly in detecting the rare but high-impact fraudulent transactions.”</a:t>
            </a:r>
            <a:endParaRPr>
              <a:solidFill>
                <a:schemeClr val="dk1"/>
              </a:solidFill>
            </a:endParaRPr>
          </a:p>
          <a:p>
            <a:pPr indent="0" lvl="0" marL="0" rtl="0" algn="l">
              <a:spcBef>
                <a:spcPts val="1200"/>
              </a:spcBef>
              <a:spcAft>
                <a:spcPts val="0"/>
              </a:spcAft>
              <a:buClr>
                <a:schemeClr val="dk1"/>
              </a:buClr>
              <a:buSzPts val="1400"/>
              <a:buFont typeface="Arial"/>
              <a:buNone/>
            </a:pPr>
            <a:r>
              <a:t/>
            </a:r>
            <a:endParaRPr sz="1050">
              <a:solidFill>
                <a:srgbClr val="161616"/>
              </a:solidFill>
              <a:highlight>
                <a:schemeClr val="lt1"/>
              </a:highlight>
            </a:endParaRPr>
          </a:p>
          <a:p>
            <a:pPr indent="0" lvl="0" marL="0" rtl="0" algn="l">
              <a:spcBef>
                <a:spcPts val="0"/>
              </a:spcBef>
              <a:spcAft>
                <a:spcPts val="0"/>
              </a:spcAft>
              <a:buClr>
                <a:schemeClr val="dk1"/>
              </a:buClr>
              <a:buSzPts val="1400"/>
              <a:buFont typeface="Arial"/>
              <a:buNone/>
            </a:pPr>
            <a:br>
              <a:rPr lang="en" sz="1050">
                <a:solidFill>
                  <a:srgbClr val="161616"/>
                </a:solidFill>
                <a:highlight>
                  <a:schemeClr val="lt1"/>
                </a:highlight>
              </a:rPr>
            </a:br>
            <a:br>
              <a:rPr lang="en" sz="1050">
                <a:solidFill>
                  <a:srgbClr val="161616"/>
                </a:solidFill>
                <a:highlight>
                  <a:schemeClr val="lt1"/>
                </a:highlight>
              </a:rPr>
            </a:br>
            <a:endParaRPr sz="1050">
              <a:solidFill>
                <a:srgbClr val="161616"/>
              </a:solidFill>
              <a:highlight>
                <a:schemeClr val="lt1"/>
              </a:highlight>
            </a:endParaRPr>
          </a:p>
          <a:p>
            <a:pPr indent="0" lvl="0" marL="0" rtl="0" algn="l">
              <a:spcBef>
                <a:spcPts val="0"/>
              </a:spcBef>
              <a:spcAft>
                <a:spcPts val="0"/>
              </a:spcAft>
              <a:buClr>
                <a:schemeClr val="dk1"/>
              </a:buClr>
              <a:buSzPts val="1400"/>
              <a:buFont typeface="Arial"/>
              <a:buNone/>
            </a:pPr>
            <a:r>
              <a:rPr lang="en" sz="1050">
                <a:solidFill>
                  <a:srgbClr val="161616"/>
                </a:solidFill>
                <a:highlight>
                  <a:schemeClr val="lt1"/>
                </a:highlight>
              </a:rPr>
              <a:t>0	176457</a:t>
            </a:r>
            <a:endParaRPr sz="1050">
              <a:solidFill>
                <a:srgbClr val="161616"/>
              </a:solidFill>
              <a:highlight>
                <a:schemeClr val="lt1"/>
              </a:highlight>
            </a:endParaRPr>
          </a:p>
          <a:p>
            <a:pPr indent="0" lvl="0" marL="0" rtl="0" algn="l">
              <a:spcBef>
                <a:spcPts val="0"/>
              </a:spcBef>
              <a:spcAft>
                <a:spcPts val="0"/>
              </a:spcAft>
              <a:buClr>
                <a:schemeClr val="dk1"/>
              </a:buClr>
              <a:buSzPts val="1400"/>
              <a:buFont typeface="Arial"/>
              <a:buNone/>
            </a:pPr>
            <a:r>
              <a:rPr lang="en" sz="1050">
                <a:solidFill>
                  <a:srgbClr val="161616"/>
                </a:solidFill>
                <a:highlight>
                  <a:schemeClr val="lt1"/>
                </a:highlight>
              </a:rPr>
              <a:t>1	4062</a:t>
            </a:r>
            <a:endParaRPr sz="1050">
              <a:solidFill>
                <a:srgbClr val="161616"/>
              </a:solidFill>
              <a:highlight>
                <a:srgbClr val="FFFFFF"/>
              </a:highlight>
            </a:endParaRPr>
          </a:p>
          <a:p>
            <a:pPr indent="0" lvl="0" marL="0" rtl="0" algn="l">
              <a:lnSpc>
                <a:spcPct val="100000"/>
              </a:lnSpc>
              <a:spcBef>
                <a:spcPts val="0"/>
              </a:spcBef>
              <a:spcAft>
                <a:spcPts val="0"/>
              </a:spcAft>
              <a:buSzPts val="1400"/>
              <a:buNone/>
            </a:pPr>
            <a:r>
              <a:t/>
            </a:r>
            <a:endParaRPr sz="1050">
              <a:solidFill>
                <a:srgbClr val="161616"/>
              </a:solidFill>
              <a:highlight>
                <a:srgbClr val="FFFFFF"/>
              </a:highlight>
            </a:endParaRPr>
          </a:p>
          <a:p>
            <a:pPr indent="0" lvl="0" marL="0" rtl="0" algn="l">
              <a:lnSpc>
                <a:spcPct val="100000"/>
              </a:lnSpc>
              <a:spcBef>
                <a:spcPts val="0"/>
              </a:spcBef>
              <a:spcAft>
                <a:spcPts val="0"/>
              </a:spcAft>
              <a:buSzPts val="1400"/>
              <a:buNone/>
            </a:pPr>
            <a:r>
              <a:t/>
            </a:r>
            <a:endParaRPr sz="1050">
              <a:solidFill>
                <a:srgbClr val="161616"/>
              </a:solidFill>
              <a:highlight>
                <a:srgbClr val="FFFFFF"/>
              </a:highlight>
            </a:endParaRPr>
          </a:p>
          <a:p>
            <a:pPr indent="0" lvl="0" marL="0" rtl="0" algn="l">
              <a:lnSpc>
                <a:spcPct val="100000"/>
              </a:lnSpc>
              <a:spcBef>
                <a:spcPts val="0"/>
              </a:spcBef>
              <a:spcAft>
                <a:spcPts val="0"/>
              </a:spcAft>
              <a:buSzPts val="1400"/>
              <a:buNone/>
            </a:pPr>
            <a:r>
              <a:t/>
            </a:r>
            <a:endParaRPr sz="1050">
              <a:solidFill>
                <a:srgbClr val="161616"/>
              </a:solidFill>
              <a:highlight>
                <a:srgbClr val="FFFFFF"/>
              </a:highlight>
            </a:endParaRPr>
          </a:p>
          <a:p>
            <a:pPr indent="0" lvl="0" marL="0" rtl="0" algn="l">
              <a:lnSpc>
                <a:spcPct val="100000"/>
              </a:lnSpc>
              <a:spcBef>
                <a:spcPts val="0"/>
              </a:spcBef>
              <a:spcAft>
                <a:spcPts val="0"/>
              </a:spcAft>
              <a:buSzPts val="1400"/>
              <a:buNone/>
            </a:pPr>
            <a:r>
              <a:rPr lang="en" sz="1050">
                <a:solidFill>
                  <a:srgbClr val="161616"/>
                </a:solidFill>
                <a:highlight>
                  <a:srgbClr val="FFFFFF"/>
                </a:highlight>
              </a:rPr>
              <a:t>Synthetic Minority Oversampling Technique (SMOTE) is a statistical technique for increasing the number of cases in your dataset in a balanced way. The component works by generating new instances from existing minority cases that you supply as input. This implementation of SMOTE does </a:t>
            </a:r>
            <a:r>
              <a:rPr i="1" lang="en" sz="1050">
                <a:solidFill>
                  <a:srgbClr val="161616"/>
                </a:solidFill>
                <a:highlight>
                  <a:srgbClr val="FFFFFF"/>
                </a:highlight>
              </a:rPr>
              <a:t>not</a:t>
            </a:r>
            <a:r>
              <a:rPr lang="en" sz="1050">
                <a:solidFill>
                  <a:srgbClr val="161616"/>
                </a:solidFill>
                <a:highlight>
                  <a:srgbClr val="FFFFFF"/>
                </a:highlight>
              </a:rPr>
              <a:t> change the number of majority cases.</a:t>
            </a:r>
            <a:endParaRPr sz="1050">
              <a:solidFill>
                <a:srgbClr val="161616"/>
              </a:solidFill>
              <a:highlight>
                <a:srgbClr val="FFFFFF"/>
              </a:highlight>
            </a:endParaRPr>
          </a:p>
          <a:p>
            <a:pPr indent="0" lvl="0" marL="0" rtl="0" algn="l">
              <a:lnSpc>
                <a:spcPct val="100000"/>
              </a:lnSpc>
              <a:spcBef>
                <a:spcPts val="0"/>
              </a:spcBef>
              <a:spcAft>
                <a:spcPts val="0"/>
              </a:spcAft>
              <a:buSzPts val="1400"/>
              <a:buNone/>
            </a:pPr>
            <a:br>
              <a:rPr lang="en" sz="1050">
                <a:solidFill>
                  <a:srgbClr val="161616"/>
                </a:solidFill>
                <a:highlight>
                  <a:srgbClr val="FFFFFF"/>
                </a:highlight>
              </a:rPr>
            </a:br>
            <a:br>
              <a:rPr lang="en" sz="1050">
                <a:solidFill>
                  <a:srgbClr val="161616"/>
                </a:solidFill>
                <a:highlight>
                  <a:srgbClr val="FFFFFF"/>
                </a:highlight>
              </a:rPr>
            </a:br>
            <a:br>
              <a:rPr lang="en" sz="1050">
                <a:solidFill>
                  <a:srgbClr val="161616"/>
                </a:solidFill>
                <a:highlight>
                  <a:srgbClr val="FFFFFF"/>
                </a:highlight>
              </a:rPr>
            </a:br>
            <a:r>
              <a:rPr lang="en">
                <a:solidFill>
                  <a:schemeClr val="dk1"/>
                </a:solidFill>
              </a:rPr>
              <a:t>Without SMOTE: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 model could achieve 97%+ accuracy by predicting </a:t>
            </a:r>
            <a:r>
              <a:rPr b="1" lang="en">
                <a:solidFill>
                  <a:schemeClr val="dk1"/>
                </a:solidFill>
              </a:rPr>
              <a:t>everything as non-fraud</a:t>
            </a:r>
            <a:br>
              <a:rPr b="1" lang="en">
                <a:solidFill>
                  <a:schemeClr val="dk1"/>
                </a:solidFill>
              </a:rPr>
            </a:b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But it would </a:t>
            </a:r>
            <a:r>
              <a:rPr b="1" lang="en">
                <a:solidFill>
                  <a:schemeClr val="dk1"/>
                </a:solidFill>
              </a:rPr>
              <a:t>miss all fraud cases (low recall)</a:t>
            </a:r>
            <a:br>
              <a:rPr b="1" lang="en">
                <a:solidFill>
                  <a:schemeClr val="dk1"/>
                </a:solidFill>
              </a:rPr>
            </a:b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With SMOTE: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model learns to detect </a:t>
            </a:r>
            <a:r>
              <a:rPr b="1" lang="en">
                <a:solidFill>
                  <a:schemeClr val="dk1"/>
                </a:solidFill>
              </a:rPr>
              <a:t>fraud patterns better</a:t>
            </a:r>
            <a:br>
              <a:rPr b="1" lang="en">
                <a:solidFill>
                  <a:schemeClr val="dk1"/>
                </a:solidFill>
              </a:rPr>
            </a:b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Boosts </a:t>
            </a:r>
            <a:r>
              <a:rPr b="1" lang="en">
                <a:solidFill>
                  <a:schemeClr val="dk1"/>
                </a:solidFill>
              </a:rPr>
              <a:t>recall and F1-score</a:t>
            </a:r>
            <a:r>
              <a:rPr lang="en">
                <a:solidFill>
                  <a:schemeClr val="dk1"/>
                </a:solidFill>
              </a:rPr>
              <a:t> for the minority class (fraud)</a:t>
            </a:r>
            <a:endParaRPr>
              <a:solidFill>
                <a:schemeClr val="dk1"/>
              </a:solidFill>
            </a:endParaRPr>
          </a:p>
          <a:p>
            <a:pPr indent="0" lvl="0" marL="0" rtl="0" algn="l">
              <a:lnSpc>
                <a:spcPct val="100000"/>
              </a:lnSpc>
              <a:spcBef>
                <a:spcPts val="1200"/>
              </a:spcBef>
              <a:spcAft>
                <a:spcPts val="0"/>
              </a:spcAft>
              <a:buSzPts val="1400"/>
              <a:buNone/>
            </a:pPr>
            <a:r>
              <a:t/>
            </a:r>
            <a:endParaRPr sz="1050">
              <a:solidFill>
                <a:srgbClr val="161616"/>
              </a:solidFill>
              <a:highlight>
                <a:srgbClr val="FFFFFF"/>
              </a:highlight>
            </a:endParaRPr>
          </a:p>
          <a:p>
            <a:pPr indent="0" lvl="0" marL="0" rtl="0" algn="l">
              <a:lnSpc>
                <a:spcPct val="100000"/>
              </a:lnSpc>
              <a:spcBef>
                <a:spcPts val="0"/>
              </a:spcBef>
              <a:spcAft>
                <a:spcPts val="0"/>
              </a:spcAft>
              <a:buSzPts val="1400"/>
              <a:buNone/>
            </a:pPr>
            <a:r>
              <a:t/>
            </a:r>
            <a:endParaRPr sz="1050">
              <a:solidFill>
                <a:srgbClr val="161616"/>
              </a:solidFill>
              <a:highlight>
                <a:srgbClr val="FFFFFF"/>
              </a:highlight>
            </a:endParaRPr>
          </a:p>
        </p:txBody>
      </p:sp>
      <p:sp>
        <p:nvSpPr>
          <p:cNvPr id="509" name="Google Shape;509;g35519b2bb59_1_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5519b2bb59_1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2" name="Google Shape;522;g35519b2bb59_1_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“For this project, we tested a variety of </a:t>
            </a:r>
            <a:r>
              <a:rPr b="1" lang="en">
                <a:solidFill>
                  <a:schemeClr val="dk1"/>
                </a:solidFill>
              </a:rPr>
              <a:t>supervised machine learning models</a:t>
            </a:r>
            <a:r>
              <a:rPr lang="en">
                <a:solidFill>
                  <a:schemeClr val="dk1"/>
                </a:solidFill>
              </a:rPr>
              <a:t> to identify fraudulent transactions effectively.</a:t>
            </a:r>
            <a:br>
              <a:rPr lang="en">
                <a:solidFill>
                  <a:schemeClr val="dk1"/>
                </a:solidFill>
              </a:rPr>
            </a:br>
            <a:r>
              <a:rPr lang="en">
                <a:solidFill>
                  <a:schemeClr val="dk1"/>
                </a:solidFill>
              </a:rPr>
              <a:t> The models used included:</a:t>
            </a:r>
            <a:endParaRPr>
              <a:solidFill>
                <a:schemeClr val="dk1"/>
              </a:solidFill>
            </a:endParaRPr>
          </a:p>
          <a:p>
            <a:pPr indent="-298450" lvl="0" marL="838200" marR="381000" rtl="0" algn="l">
              <a:lnSpc>
                <a:spcPct val="115000"/>
              </a:lnSpc>
              <a:spcBef>
                <a:spcPts val="1200"/>
              </a:spcBef>
              <a:spcAft>
                <a:spcPts val="0"/>
              </a:spcAft>
              <a:buClr>
                <a:schemeClr val="dk1"/>
              </a:buClr>
              <a:buSzPts val="1100"/>
              <a:buChar char="●"/>
            </a:pPr>
            <a:r>
              <a:rPr b="1" lang="en">
                <a:solidFill>
                  <a:schemeClr val="dk1"/>
                </a:solidFill>
              </a:rPr>
              <a:t>Random Forest, XGBoost, LightGBM, CatBoost, AdaBoost, Gradient Boost</a:t>
            </a:r>
            <a:br>
              <a:rPr b="1" lang="en">
                <a:solidFill>
                  <a:schemeClr val="dk1"/>
                </a:solidFill>
              </a:rPr>
            </a:br>
            <a:endParaRPr b="1">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Each model was carefully </a:t>
            </a:r>
            <a:r>
              <a:rPr b="1" lang="en">
                <a:solidFill>
                  <a:schemeClr val="dk1"/>
                </a:solidFill>
              </a:rPr>
              <a:t>evaluated using three key metrics</a:t>
            </a:r>
            <a:r>
              <a:rPr lang="en">
                <a:solidFill>
                  <a:schemeClr val="dk1"/>
                </a:solidFill>
              </a:rPr>
              <a:t>:</a:t>
            </a:r>
            <a:endParaRPr>
              <a:solidFill>
                <a:schemeClr val="dk1"/>
              </a:solidFill>
            </a:endParaRPr>
          </a:p>
          <a:p>
            <a:pPr indent="-298450" lvl="0" marL="838200" marR="381000" rtl="0" algn="l">
              <a:lnSpc>
                <a:spcPct val="115000"/>
              </a:lnSpc>
              <a:spcBef>
                <a:spcPts val="1200"/>
              </a:spcBef>
              <a:spcAft>
                <a:spcPts val="0"/>
              </a:spcAft>
              <a:buClr>
                <a:schemeClr val="dk1"/>
              </a:buClr>
              <a:buSzPts val="1100"/>
              <a:buChar char="●"/>
            </a:pPr>
            <a:r>
              <a:rPr b="1" lang="en">
                <a:solidFill>
                  <a:schemeClr val="dk1"/>
                </a:solidFill>
              </a:rPr>
              <a:t>Recall</a:t>
            </a:r>
            <a:r>
              <a:rPr lang="en">
                <a:solidFill>
                  <a:schemeClr val="dk1"/>
                </a:solidFill>
              </a:rPr>
              <a:t>, to measure how well the model detects actual frauds</a:t>
            </a:r>
            <a:br>
              <a:rPr lang="en">
                <a:solidFill>
                  <a:schemeClr val="dk1"/>
                </a:solidFill>
              </a:rPr>
            </a:br>
            <a:endParaRPr>
              <a:solidFill>
                <a:schemeClr val="dk1"/>
              </a:solidFill>
            </a:endParaRPr>
          </a:p>
          <a:p>
            <a:pPr indent="-298450" lvl="0" marL="838200" marR="381000" rtl="0" algn="l">
              <a:lnSpc>
                <a:spcPct val="115000"/>
              </a:lnSpc>
              <a:spcBef>
                <a:spcPts val="0"/>
              </a:spcBef>
              <a:spcAft>
                <a:spcPts val="0"/>
              </a:spcAft>
              <a:buClr>
                <a:schemeClr val="dk1"/>
              </a:buClr>
              <a:buSzPts val="1100"/>
              <a:buChar char="●"/>
            </a:pPr>
            <a:r>
              <a:rPr b="1" lang="en">
                <a:solidFill>
                  <a:schemeClr val="dk1"/>
                </a:solidFill>
              </a:rPr>
              <a:t>F1 Score</a:t>
            </a:r>
            <a:r>
              <a:rPr lang="en">
                <a:solidFill>
                  <a:schemeClr val="dk1"/>
                </a:solidFill>
              </a:rPr>
              <a:t>, which balances precision and recall for fraud detection</a:t>
            </a:r>
            <a:br>
              <a:rPr lang="en">
                <a:solidFill>
                  <a:schemeClr val="dk1"/>
                </a:solidFill>
              </a:rPr>
            </a:br>
            <a:endParaRPr>
              <a:solidFill>
                <a:schemeClr val="dk1"/>
              </a:solidFill>
            </a:endParaRPr>
          </a:p>
          <a:p>
            <a:pPr indent="-298450" lvl="0" marL="838200" marR="381000" rtl="0" algn="l">
              <a:lnSpc>
                <a:spcPct val="115000"/>
              </a:lnSpc>
              <a:spcBef>
                <a:spcPts val="0"/>
              </a:spcBef>
              <a:spcAft>
                <a:spcPts val="0"/>
              </a:spcAft>
              <a:buClr>
                <a:schemeClr val="dk1"/>
              </a:buClr>
              <a:buSzPts val="1100"/>
              <a:buChar char="●"/>
            </a:pPr>
            <a:r>
              <a:rPr b="1" lang="en">
                <a:solidFill>
                  <a:schemeClr val="dk1"/>
                </a:solidFill>
              </a:rPr>
              <a:t>Accuracy</a:t>
            </a:r>
            <a:r>
              <a:rPr lang="en">
                <a:solidFill>
                  <a:schemeClr val="dk1"/>
                </a:solidFill>
              </a:rPr>
              <a:t>, to assess overall performance and generalization to unseen data</a:t>
            </a:r>
            <a:br>
              <a:rPr lang="en">
                <a:solidFill>
                  <a:schemeClr val="dk1"/>
                </a:solidFill>
              </a:rPr>
            </a:b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These metrics helped us identify which models not only performed well in general but were especially effective at capturing fraudulent behavior—our primary focus.”</a:t>
            </a:r>
            <a:endParaRPr>
              <a:solidFill>
                <a:schemeClr val="dk1"/>
              </a:solidFill>
            </a:endParaRPr>
          </a:p>
          <a:p>
            <a:pPr indent="0" lvl="0" marL="0" rtl="0" algn="l">
              <a:lnSpc>
                <a:spcPct val="100000"/>
              </a:lnSpc>
              <a:spcBef>
                <a:spcPts val="1200"/>
              </a:spcBef>
              <a:spcAft>
                <a:spcPts val="0"/>
              </a:spcAft>
              <a:buSzPts val="1400"/>
              <a:buNone/>
            </a:pPr>
            <a:r>
              <a:t/>
            </a:r>
            <a:endParaRPr/>
          </a:p>
        </p:txBody>
      </p:sp>
      <p:sp>
        <p:nvSpPr>
          <p:cNvPr id="523" name="Google Shape;523;g35519b2bb59_1_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35519b2bb59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35519b2bb59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Despite extensive tuning, the model achieved a maximum of </a:t>
            </a:r>
            <a:r>
              <a:rPr b="1" lang="en" sz="1400">
                <a:solidFill>
                  <a:schemeClr val="dk1"/>
                </a:solidFill>
              </a:rPr>
              <a:t>97% accuracy and recall</a:t>
            </a:r>
            <a:r>
              <a:rPr lang="en" sz="1400">
                <a:solidFill>
                  <a:schemeClr val="dk1"/>
                </a:solidFill>
              </a:rPr>
              <a:t>, which underperformed compared to our </a:t>
            </a:r>
            <a:r>
              <a:rPr b="1" lang="en" sz="1400">
                <a:solidFill>
                  <a:schemeClr val="dk1"/>
                </a:solidFill>
              </a:rPr>
              <a:t>baseline model </a:t>
            </a:r>
            <a:r>
              <a:rPr lang="en" sz="1400">
                <a:solidFill>
                  <a:schemeClr val="dk1"/>
                </a:solidFill>
              </a:rPr>
              <a:t>—which simply predicted all transactions as non-fraud (class 0).</a:t>
            </a:r>
            <a:endParaRPr sz="14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 sz="1400">
                <a:solidFill>
                  <a:schemeClr val="dk1"/>
                </a:solidFill>
              </a:rPr>
              <a:t>This highlighted that the ANN failed to effectively learn fraud patterns in the dataset.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5108326d52_2_2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8" name="Google Shape;308;g35108326d52_2_25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
              <a:t>q</a:t>
            </a:r>
            <a:endParaRPr/>
          </a:p>
        </p:txBody>
      </p:sp>
      <p:sp>
        <p:nvSpPr>
          <p:cNvPr id="309" name="Google Shape;309;g35108326d52_2_25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35519b2bb59_1_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5" name="Google Shape;535;g35519b2bb59_1_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“This table summarizes the detailed classification performance of the three models we evaluated: </a:t>
            </a:r>
            <a:r>
              <a:rPr b="1" lang="en">
                <a:solidFill>
                  <a:schemeClr val="dk1"/>
                </a:solidFill>
              </a:rPr>
              <a:t>Random Forest</a:t>
            </a:r>
            <a:r>
              <a:rPr lang="en">
                <a:solidFill>
                  <a:schemeClr val="dk1"/>
                </a:solidFill>
              </a:rPr>
              <a:t>, </a:t>
            </a:r>
            <a:r>
              <a:rPr b="1" lang="en">
                <a:solidFill>
                  <a:schemeClr val="dk1"/>
                </a:solidFill>
              </a:rPr>
              <a:t>CatBoost</a:t>
            </a:r>
            <a:r>
              <a:rPr lang="en">
                <a:solidFill>
                  <a:schemeClr val="dk1"/>
                </a:solidFill>
              </a:rPr>
              <a:t>, and the </a:t>
            </a:r>
            <a:r>
              <a:rPr b="1" lang="en">
                <a:solidFill>
                  <a:schemeClr val="dk1"/>
                </a:solidFill>
              </a:rPr>
              <a:t>Artificial Neural Network (ANN)</a:t>
            </a:r>
            <a:r>
              <a:rPr lang="en">
                <a:solidFill>
                  <a:schemeClr val="dk1"/>
                </a:solidFill>
              </a:rPr>
              <a:t>.</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For each model, we highlight precision, recall, and F1-score for </a:t>
            </a:r>
            <a:r>
              <a:rPr b="1" lang="en">
                <a:solidFill>
                  <a:schemeClr val="dk1"/>
                </a:solidFill>
              </a:rPr>
              <a:t>both class 0 (non-fraud)</a:t>
            </a:r>
            <a:r>
              <a:rPr lang="en">
                <a:solidFill>
                  <a:schemeClr val="dk1"/>
                </a:solidFill>
              </a:rPr>
              <a:t> and </a:t>
            </a:r>
            <a:r>
              <a:rPr b="1" lang="en">
                <a:solidFill>
                  <a:schemeClr val="dk1"/>
                </a:solidFill>
              </a:rPr>
              <a:t>class 1 (fraud)</a:t>
            </a:r>
            <a:r>
              <a:rPr lang="en">
                <a:solidFill>
                  <a:schemeClr val="dk1"/>
                </a:solidFill>
              </a:rPr>
              <a:t> to provide a complete picture of how well each model performed.</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Starting with </a:t>
            </a:r>
            <a:r>
              <a:rPr b="1" lang="en">
                <a:solidFill>
                  <a:schemeClr val="dk1"/>
                </a:solidFill>
              </a:rPr>
              <a:t>CatBoost</a:t>
            </a:r>
            <a:r>
              <a:rPr lang="en">
                <a:solidFill>
                  <a:schemeClr val="dk1"/>
                </a:solidFill>
              </a:rPr>
              <a:t>—it achieved the </a:t>
            </a:r>
            <a:r>
              <a:rPr b="1" lang="en">
                <a:solidFill>
                  <a:schemeClr val="dk1"/>
                </a:solidFill>
              </a:rPr>
              <a:t>highest overall accuracy (98.75%)</a:t>
            </a:r>
            <a:r>
              <a:rPr lang="en">
                <a:solidFill>
                  <a:schemeClr val="dk1"/>
                </a:solidFill>
              </a:rPr>
              <a:t> and a </a:t>
            </a:r>
            <a:r>
              <a:rPr b="1" lang="en">
                <a:solidFill>
                  <a:schemeClr val="dk1"/>
                </a:solidFill>
              </a:rPr>
              <a:t>recall of 99.62% for non-fraud cases</a:t>
            </a:r>
            <a:r>
              <a:rPr lang="en">
                <a:solidFill>
                  <a:schemeClr val="dk1"/>
                </a:solidFill>
              </a:rPr>
              <a:t>, ensuring very few legitimate transactions were misclassified.</a:t>
            </a:r>
            <a:br>
              <a:rPr lang="en">
                <a:solidFill>
                  <a:schemeClr val="dk1"/>
                </a:solidFill>
              </a:rPr>
            </a:br>
            <a:r>
              <a:rPr lang="en">
                <a:solidFill>
                  <a:schemeClr val="dk1"/>
                </a:solidFill>
              </a:rPr>
              <a:t> Importantly, it also had the </a:t>
            </a:r>
            <a:r>
              <a:rPr b="1" lang="en">
                <a:solidFill>
                  <a:schemeClr val="dk1"/>
                </a:solidFill>
              </a:rPr>
              <a:t>best balance of precision and recall for fraud</a:t>
            </a:r>
            <a:r>
              <a:rPr lang="en">
                <a:solidFill>
                  <a:schemeClr val="dk1"/>
                </a:solidFill>
              </a:rPr>
              <a:t>, with an </a:t>
            </a:r>
            <a:r>
              <a:rPr b="1" lang="en">
                <a:solidFill>
                  <a:schemeClr val="dk1"/>
                </a:solidFill>
              </a:rPr>
              <a:t>F1-score of 0.6852</a:t>
            </a:r>
            <a:r>
              <a:rPr lang="en">
                <a:solidFill>
                  <a:schemeClr val="dk1"/>
                </a:solidFill>
              </a:rPr>
              <a:t>, making it the strongest overall model.</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b="1" lang="en">
                <a:solidFill>
                  <a:schemeClr val="dk1"/>
                </a:solidFill>
              </a:rPr>
              <a:t>Random Forest</a:t>
            </a:r>
            <a:r>
              <a:rPr lang="en">
                <a:solidFill>
                  <a:schemeClr val="dk1"/>
                </a:solidFill>
              </a:rPr>
              <a:t> followed closely, with slightly lower recall and F1-score for fraud. Still, it performed reliably and consistently.</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b="1" lang="en">
                <a:solidFill>
                  <a:schemeClr val="dk1"/>
                </a:solidFill>
              </a:rPr>
              <a:t>ANN</a:t>
            </a:r>
            <a:r>
              <a:rPr lang="en">
                <a:solidFill>
                  <a:schemeClr val="dk1"/>
                </a:solidFill>
              </a:rPr>
              <a:t>, while achieving a high </a:t>
            </a:r>
            <a:r>
              <a:rPr b="1" lang="en">
                <a:solidFill>
                  <a:schemeClr val="dk1"/>
                </a:solidFill>
              </a:rPr>
              <a:t>recall of 81% for fraud</a:t>
            </a:r>
            <a:r>
              <a:rPr lang="en">
                <a:solidFill>
                  <a:schemeClr val="dk1"/>
                </a:solidFill>
              </a:rPr>
              <a:t>, struggled with </a:t>
            </a:r>
            <a:r>
              <a:rPr b="1" lang="en">
                <a:solidFill>
                  <a:schemeClr val="dk1"/>
                </a:solidFill>
              </a:rPr>
              <a:t>precision</a:t>
            </a:r>
            <a:r>
              <a:rPr lang="en">
                <a:solidFill>
                  <a:schemeClr val="dk1"/>
                </a:solidFill>
              </a:rPr>
              <a:t>, resulting in a lower F1-score. This means it correctly flagged more fraud cases, but also raised many false alarms.</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
                <a:solidFill>
                  <a:schemeClr val="dk1"/>
                </a:solidFill>
              </a:rPr>
              <a:t>In conclusion, </a:t>
            </a:r>
            <a:r>
              <a:rPr b="1" lang="en">
                <a:solidFill>
                  <a:schemeClr val="dk1"/>
                </a:solidFill>
              </a:rPr>
              <a:t>CatBoost emerged as the best model</a:t>
            </a:r>
            <a:r>
              <a:rPr lang="en">
                <a:solidFill>
                  <a:schemeClr val="dk1"/>
                </a:solidFill>
              </a:rPr>
              <a:t> for our dataset, balancing fraud detection performance with minimal false positives and high general accuracy.”</a:t>
            </a:r>
            <a:endParaRPr>
              <a:solidFill>
                <a:schemeClr val="dk1"/>
              </a:solidFill>
            </a:endParaRPr>
          </a:p>
          <a:p>
            <a:pPr indent="0" lvl="0" marL="0" rtl="0" algn="l">
              <a:lnSpc>
                <a:spcPct val="100000"/>
              </a:lnSpc>
              <a:spcBef>
                <a:spcPts val="1200"/>
              </a:spcBef>
              <a:spcAft>
                <a:spcPts val="0"/>
              </a:spcAft>
              <a:buSzPts val="1400"/>
              <a:buNone/>
            </a:pPr>
            <a:r>
              <a:t/>
            </a:r>
            <a:endParaRPr>
              <a:solidFill>
                <a:schemeClr val="dk1"/>
              </a:solidFill>
            </a:endParaRPr>
          </a:p>
        </p:txBody>
      </p:sp>
      <p:sp>
        <p:nvSpPr>
          <p:cNvPr id="536" name="Google Shape;536;g35519b2bb59_1_5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35519b2bb59_1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2" name="Google Shape;542;g35519b2bb59_1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
              <a:t>We recommend CatBoost as the best overall model.</a:t>
            </a:r>
            <a:endParaRPr/>
          </a:p>
          <a:p>
            <a:pPr indent="0" lvl="0" marL="0" rtl="0" algn="l">
              <a:lnSpc>
                <a:spcPct val="100000"/>
              </a:lnSpc>
              <a:spcBef>
                <a:spcPts val="0"/>
              </a:spcBef>
              <a:spcAft>
                <a:spcPts val="0"/>
              </a:spcAft>
              <a:buSzPts val="1400"/>
              <a:buNone/>
            </a:pPr>
            <a:r>
              <a:rPr lang="en"/>
              <a:t>It offers the strongest balance of precision, recall, and F1-score, making it ideal for accurate fraud detection.</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For a more business-friendly option, Random Forest provides solid performance with greater simplicity and interpretability—suitable for quicker deployment and stakeholder alignment.</a:t>
            </a:r>
            <a:endParaRPr/>
          </a:p>
        </p:txBody>
      </p:sp>
      <p:sp>
        <p:nvSpPr>
          <p:cNvPr id="543" name="Google Shape;543;g35519b2bb59_1_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35409e88586_3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35409e88586_3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35409e88586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35409e88586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35409e88586_3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35409e88586_3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35409e88586_3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35409e88586_3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35409e88586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35409e88586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35409e88586_3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35409e88586_3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35409e88586_4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g35409e88586_4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7" name="Google Shape;317;g35409e88586_4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5409e88586_4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5" name="Google Shape;325;g35409e88586_4_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6" name="Google Shape;326;g35409e88586_4_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54b3ddacb1_1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3" name="Google Shape;333;g354b3ddacb1_1_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 sz="1050">
                <a:solidFill>
                  <a:srgbClr val="161616"/>
                </a:solidFill>
                <a:highlight>
                  <a:srgbClr val="FFFFFF"/>
                </a:highlight>
              </a:rPr>
              <a:t>In this phase, we prepared our data for analysis. First, the dataset was loaded, and we standardized the column names. We then focused on the most relevant data for customer behavior, shipping preferences, and order history. Next, we converted order dates to datetime format. Finally, we calculated RFM metrics: Recency, by finding the days since each customer's last order; Frequency, by counting their orders; and Monetary value, by summing their total sales. This resulted in a new dataset with Recency, Frequency, and Monetary values for each customer."</a:t>
            </a:r>
            <a:endParaRPr sz="1050">
              <a:solidFill>
                <a:srgbClr val="161616"/>
              </a:solidFill>
              <a:highlight>
                <a:srgbClr val="FFFFFF"/>
              </a:highlight>
            </a:endParaRPr>
          </a:p>
        </p:txBody>
      </p:sp>
      <p:sp>
        <p:nvSpPr>
          <p:cNvPr id="334" name="Google Shape;334;g354b3ddacb1_1_8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5519b2bb59_4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0" name="Google Shape;350;g35519b2bb59_4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1" name="Google Shape;351;g35519b2bb59_4_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54b3ddacb1_1_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9" name="Google Shape;359;g354b3ddacb1_1_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0" name="Google Shape;360;g354b3ddacb1_1_9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54b3ddacb1_1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9" name="Google Shape;369;g354b3ddacb1_1_10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0" name="Google Shape;370;g354b3ddacb1_1_10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Image">
  <p:cSld name="Title Slide with Image">
    <p:bg>
      <p:bgPr>
        <a:solidFill>
          <a:schemeClr val="accent3">
            <a:alpha val="20000"/>
          </a:schemeClr>
        </a:solidFill>
      </p:bgPr>
    </p:bg>
    <p:spTree>
      <p:nvGrpSpPr>
        <p:cNvPr id="55" name="Shape 55"/>
        <p:cNvGrpSpPr/>
        <p:nvPr/>
      </p:nvGrpSpPr>
      <p:grpSpPr>
        <a:xfrm>
          <a:off x="0" y="0"/>
          <a:ext cx="0" cy="0"/>
          <a:chOff x="0" y="0"/>
          <a:chExt cx="0" cy="0"/>
        </a:xfrm>
      </p:grpSpPr>
      <p:sp>
        <p:nvSpPr>
          <p:cNvPr id="56" name="Google Shape;56;p14"/>
          <p:cNvSpPr txBox="1"/>
          <p:nvPr>
            <p:ph type="title"/>
          </p:nvPr>
        </p:nvSpPr>
        <p:spPr>
          <a:xfrm>
            <a:off x="1113573" y="1490195"/>
            <a:ext cx="3943350" cy="154305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6"/>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57" name="Google Shape;57;p14"/>
          <p:cNvCxnSpPr/>
          <p:nvPr/>
        </p:nvCxnSpPr>
        <p:spPr>
          <a:xfrm>
            <a:off x="1131754" y="3129063"/>
            <a:ext cx="0" cy="570150"/>
          </a:xfrm>
          <a:prstGeom prst="straightConnector1">
            <a:avLst/>
          </a:prstGeom>
          <a:noFill/>
          <a:ln cap="flat" cmpd="sng" w="19050">
            <a:solidFill>
              <a:srgbClr val="D84400"/>
            </a:solidFill>
            <a:prstDash val="solid"/>
            <a:miter lim="800000"/>
            <a:headEnd len="sm" w="sm" type="none"/>
            <a:tailEnd len="sm" w="sm" type="none"/>
          </a:ln>
        </p:spPr>
      </p:cxnSp>
      <p:sp>
        <p:nvSpPr>
          <p:cNvPr descr="Click icon to add picture" id="58" name="Google Shape;58;p14"/>
          <p:cNvSpPr txBox="1"/>
          <p:nvPr>
            <p:ph idx="1" type="body"/>
          </p:nvPr>
        </p:nvSpPr>
        <p:spPr>
          <a:xfrm>
            <a:off x="1201025" y="3129063"/>
            <a:ext cx="1177875" cy="57015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0"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9" name="Google Shape;59;p14"/>
          <p:cNvSpPr/>
          <p:nvPr>
            <p:ph idx="2" type="pic"/>
          </p:nvPr>
        </p:nvSpPr>
        <p:spPr>
          <a:xfrm>
            <a:off x="5056918" y="616377"/>
            <a:ext cx="3304125" cy="3799800"/>
          </a:xfrm>
          <a:prstGeom prst="rect">
            <a:avLst/>
          </a:prstGeom>
          <a:noFill/>
          <a:ln>
            <a:noFill/>
          </a:ln>
        </p:spPr>
      </p:sp>
      <p:sp>
        <p:nvSpPr>
          <p:cNvPr id="60" name="Google Shape;60;p14"/>
          <p:cNvSpPr/>
          <p:nvPr/>
        </p:nvSpPr>
        <p:spPr>
          <a:xfrm>
            <a:off x="5580993" y="4176583"/>
            <a:ext cx="618565" cy="707651"/>
          </a:xfrm>
          <a:custGeom>
            <a:rect b="b" l="l" r="r" t="t"/>
            <a:pathLst>
              <a:path extrusionOk="0" h="5032188" w="4398682">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rgbClr val="FFFFFF"/>
              </a:solidFill>
              <a:latin typeface="Mate"/>
              <a:ea typeface="Mate"/>
              <a:cs typeface="Mate"/>
              <a:sym typeface="Mate"/>
            </a:endParaRPr>
          </a:p>
        </p:txBody>
      </p:sp>
      <p:sp>
        <p:nvSpPr>
          <p:cNvPr id="61" name="Google Shape;61;p14"/>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lgn="r">
              <a:buNone/>
              <a:defRPr sz="1300"/>
            </a:lvl1pPr>
            <a:lvl2pPr lvl="1" algn="r">
              <a:buNone/>
              <a:defRPr sz="1300"/>
            </a:lvl2pPr>
            <a:lvl3pPr lvl="2" algn="r">
              <a:buNone/>
              <a:defRPr sz="1300"/>
            </a:lvl3pPr>
            <a:lvl4pPr lvl="3" algn="r">
              <a:buNone/>
              <a:defRPr sz="1300"/>
            </a:lvl4pPr>
            <a:lvl5pPr lvl="4" algn="r">
              <a:buNone/>
              <a:defRPr sz="1300"/>
            </a:lvl5pPr>
            <a:lvl6pPr lvl="5" algn="r">
              <a:buNone/>
              <a:defRPr sz="1300"/>
            </a:lvl6pPr>
            <a:lvl7pPr lvl="6" algn="r">
              <a:buNone/>
              <a:defRPr sz="1300"/>
            </a:lvl7pPr>
            <a:lvl8pPr lvl="7" algn="r">
              <a:buNone/>
              <a:defRPr sz="1300"/>
            </a:lvl8pPr>
            <a:lvl9pPr lvl="8" algn="r">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96">
          <p15:clr>
            <a:srgbClr val="FBAE40"/>
          </p15:clr>
        </p15:guide>
        <p15:guide id="2" orient="horz" pos="3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62" name="Shape 62"/>
        <p:cNvGrpSpPr/>
        <p:nvPr/>
      </p:nvGrpSpPr>
      <p:grpSpPr>
        <a:xfrm>
          <a:off x="0" y="0"/>
          <a:ext cx="0" cy="0"/>
          <a:chOff x="0" y="0"/>
          <a:chExt cx="0" cy="0"/>
        </a:xfrm>
      </p:grpSpPr>
      <p:sp>
        <p:nvSpPr>
          <p:cNvPr id="63" name="Google Shape;63;p15"/>
          <p:cNvSpPr txBox="1"/>
          <p:nvPr>
            <p:ph type="title"/>
          </p:nvPr>
        </p:nvSpPr>
        <p:spPr>
          <a:xfrm>
            <a:off x="384429" y="2576659"/>
            <a:ext cx="3190050" cy="13050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4" name="Google Shape;64;p15"/>
          <p:cNvSpPr/>
          <p:nvPr/>
        </p:nvSpPr>
        <p:spPr>
          <a:xfrm>
            <a:off x="4712134" y="393971"/>
            <a:ext cx="1431470" cy="1604010"/>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5" name="Google Shape;65;p15"/>
          <p:cNvSpPr/>
          <p:nvPr/>
        </p:nvSpPr>
        <p:spPr>
          <a:xfrm>
            <a:off x="6281604" y="372083"/>
            <a:ext cx="1431470" cy="1622881"/>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6" name="Google Shape;66;p15"/>
          <p:cNvSpPr/>
          <p:nvPr/>
        </p:nvSpPr>
        <p:spPr>
          <a:xfrm>
            <a:off x="5496095" y="1732736"/>
            <a:ext cx="1431469" cy="1622881"/>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7" name="Google Shape;67;p15"/>
          <p:cNvSpPr/>
          <p:nvPr/>
        </p:nvSpPr>
        <p:spPr>
          <a:xfrm>
            <a:off x="6281604" y="3071501"/>
            <a:ext cx="1431470" cy="1622881"/>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8" name="Google Shape;68;p15"/>
          <p:cNvSpPr/>
          <p:nvPr/>
        </p:nvSpPr>
        <p:spPr>
          <a:xfrm>
            <a:off x="7052606" y="1732736"/>
            <a:ext cx="1431469" cy="1622881"/>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descr="Click icon to add picture" id="69" name="Google Shape;69;p15"/>
          <p:cNvSpPr txBox="1"/>
          <p:nvPr>
            <p:ph idx="1" type="body"/>
          </p:nvPr>
        </p:nvSpPr>
        <p:spPr>
          <a:xfrm>
            <a:off x="4705520" y="807181"/>
            <a:ext cx="1434825" cy="791100"/>
          </a:xfrm>
          <a:prstGeom prst="rect">
            <a:avLst/>
          </a:prstGeom>
          <a:noFill/>
          <a:ln>
            <a:noFill/>
          </a:ln>
        </p:spPr>
        <p:txBody>
          <a:bodyPr anchorCtr="0" anchor="ctr"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0"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70" name="Google Shape;70;p15"/>
          <p:cNvSpPr txBox="1"/>
          <p:nvPr>
            <p:ph idx="2" type="body"/>
          </p:nvPr>
        </p:nvSpPr>
        <p:spPr>
          <a:xfrm>
            <a:off x="6281604" y="807181"/>
            <a:ext cx="1428750" cy="791100"/>
          </a:xfrm>
          <a:prstGeom prst="rect">
            <a:avLst/>
          </a:prstGeom>
          <a:noFill/>
          <a:ln>
            <a:noFill/>
          </a:ln>
        </p:spPr>
        <p:txBody>
          <a:bodyPr anchorCtr="0" anchor="ctr" bIns="34275" lIns="68575" spcFirstLastPara="1" rIns="68575" wrap="square" tIns="34275">
            <a:noAutofit/>
          </a:bodyPr>
          <a:lstStyle>
            <a:lvl1pPr indent="-228600" lvl="0" marL="457200" algn="ctr">
              <a:lnSpc>
                <a:spcPct val="113000"/>
              </a:lnSpc>
              <a:spcBef>
                <a:spcPts val="800"/>
              </a:spcBef>
              <a:spcAft>
                <a:spcPts val="0"/>
              </a:spcAft>
              <a:buClr>
                <a:schemeClr val="accent6"/>
              </a:buClr>
              <a:buSzPts val="1400"/>
              <a:buNone/>
              <a:defRPr b="0"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71" name="Google Shape;71;p15"/>
          <p:cNvSpPr txBox="1"/>
          <p:nvPr>
            <p:ph idx="3" type="body"/>
          </p:nvPr>
        </p:nvSpPr>
        <p:spPr>
          <a:xfrm>
            <a:off x="5491462" y="2133544"/>
            <a:ext cx="1435950" cy="816975"/>
          </a:xfrm>
          <a:prstGeom prst="rect">
            <a:avLst/>
          </a:prstGeom>
          <a:noFill/>
          <a:ln>
            <a:noFill/>
          </a:ln>
        </p:spPr>
        <p:txBody>
          <a:bodyPr anchorCtr="0" anchor="ctr" bIns="34275" lIns="68575" spcFirstLastPara="1" rIns="68575" wrap="square" tIns="34275">
            <a:noAutofit/>
          </a:bodyPr>
          <a:lstStyle>
            <a:lvl1pPr indent="-228600" lvl="0" marL="457200" algn="ctr">
              <a:lnSpc>
                <a:spcPct val="113000"/>
              </a:lnSpc>
              <a:spcBef>
                <a:spcPts val="800"/>
              </a:spcBef>
              <a:spcAft>
                <a:spcPts val="0"/>
              </a:spcAft>
              <a:buClr>
                <a:schemeClr val="accent6"/>
              </a:buClr>
              <a:buSzPts val="1400"/>
              <a:buNone/>
              <a:defRPr b="0"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72" name="Google Shape;72;p15"/>
          <p:cNvSpPr txBox="1"/>
          <p:nvPr>
            <p:ph idx="4" type="body"/>
          </p:nvPr>
        </p:nvSpPr>
        <p:spPr>
          <a:xfrm>
            <a:off x="7057238" y="2120096"/>
            <a:ext cx="1434825" cy="830250"/>
          </a:xfrm>
          <a:prstGeom prst="rect">
            <a:avLst/>
          </a:prstGeom>
          <a:noFill/>
          <a:ln>
            <a:noFill/>
          </a:ln>
        </p:spPr>
        <p:txBody>
          <a:bodyPr anchorCtr="0" anchor="ctr" bIns="34275" lIns="68575" spcFirstLastPara="1" rIns="68575" wrap="square" tIns="34275">
            <a:noAutofit/>
          </a:bodyPr>
          <a:lstStyle>
            <a:lvl1pPr indent="-228600" lvl="0" marL="457200" algn="ctr">
              <a:lnSpc>
                <a:spcPct val="113000"/>
              </a:lnSpc>
              <a:spcBef>
                <a:spcPts val="800"/>
              </a:spcBef>
              <a:spcAft>
                <a:spcPts val="0"/>
              </a:spcAft>
              <a:buClr>
                <a:schemeClr val="accent6"/>
              </a:buClr>
              <a:buSzPts val="1400"/>
              <a:buNone/>
              <a:defRPr b="0"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73" name="Google Shape;73;p15"/>
          <p:cNvSpPr txBox="1"/>
          <p:nvPr>
            <p:ph idx="5" type="body"/>
          </p:nvPr>
        </p:nvSpPr>
        <p:spPr>
          <a:xfrm>
            <a:off x="6275426" y="3473452"/>
            <a:ext cx="1434825" cy="806850"/>
          </a:xfrm>
          <a:prstGeom prst="rect">
            <a:avLst/>
          </a:prstGeom>
          <a:noFill/>
          <a:ln>
            <a:noFill/>
          </a:ln>
        </p:spPr>
        <p:txBody>
          <a:bodyPr anchorCtr="0" anchor="ctr" bIns="34275" lIns="68575" spcFirstLastPara="1" rIns="68575" wrap="square" tIns="34275">
            <a:noAutofit/>
          </a:bodyPr>
          <a:lstStyle>
            <a:lvl1pPr indent="-228600" lvl="0" marL="457200" algn="ctr">
              <a:lnSpc>
                <a:spcPct val="113000"/>
              </a:lnSpc>
              <a:spcBef>
                <a:spcPts val="800"/>
              </a:spcBef>
              <a:spcAft>
                <a:spcPts val="0"/>
              </a:spcAft>
              <a:buClr>
                <a:schemeClr val="accent6"/>
              </a:buClr>
              <a:buSzPts val="1400"/>
              <a:buNone/>
              <a:defRPr b="0"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4" name="Google Shape;74;p15"/>
          <p:cNvSpPr/>
          <p:nvPr/>
        </p:nvSpPr>
        <p:spPr>
          <a:xfrm>
            <a:off x="473228" y="454631"/>
            <a:ext cx="1431470" cy="1604010"/>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5" name="Google Shape;75;p15"/>
          <p:cNvSpPr/>
          <p:nvPr/>
        </p:nvSpPr>
        <p:spPr>
          <a:xfrm>
            <a:off x="7845360" y="379379"/>
            <a:ext cx="1298641" cy="1619656"/>
          </a:xfrm>
          <a:custGeom>
            <a:rect b="b" l="l" r="r" t="t"/>
            <a:pathLst>
              <a:path extrusionOk="0" h="2159541" w="1731521">
                <a:moveTo>
                  <a:pt x="953758" y="0"/>
                </a:moveTo>
                <a:lnTo>
                  <a:pt x="1731521" y="438909"/>
                </a:lnTo>
                <a:lnTo>
                  <a:pt x="1731521" y="1724628"/>
                </a:lnTo>
                <a:lnTo>
                  <a:pt x="956364" y="2159541"/>
                </a:lnTo>
                <a:lnTo>
                  <a:pt x="0" y="1623503"/>
                </a:lnTo>
                <a:lnTo>
                  <a:pt x="0" y="543733"/>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6" name="Google Shape;76;p15"/>
          <p:cNvSpPr/>
          <p:nvPr/>
        </p:nvSpPr>
        <p:spPr>
          <a:xfrm>
            <a:off x="8623573" y="1827490"/>
            <a:ext cx="523516" cy="1401711"/>
          </a:xfrm>
          <a:custGeom>
            <a:rect b="b" l="l" r="r" t="t"/>
            <a:pathLst>
              <a:path extrusionOk="0" h="1868948" w="698022">
                <a:moveTo>
                  <a:pt x="698022" y="0"/>
                </a:moveTo>
                <a:lnTo>
                  <a:pt x="698022" y="1868948"/>
                </a:lnTo>
                <a:lnTo>
                  <a:pt x="0" y="1477709"/>
                </a:lnTo>
                <a:lnTo>
                  <a:pt x="0" y="397939"/>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7" name="Google Shape;77;p15"/>
          <p:cNvSpPr/>
          <p:nvPr/>
        </p:nvSpPr>
        <p:spPr>
          <a:xfrm>
            <a:off x="7845360" y="3086096"/>
            <a:ext cx="1298641" cy="1619656"/>
          </a:xfrm>
          <a:custGeom>
            <a:rect b="b" l="l" r="r" t="t"/>
            <a:pathLst>
              <a:path extrusionOk="0" h="2159541" w="1731521">
                <a:moveTo>
                  <a:pt x="953758" y="0"/>
                </a:moveTo>
                <a:lnTo>
                  <a:pt x="1731521" y="438909"/>
                </a:lnTo>
                <a:lnTo>
                  <a:pt x="1731521" y="1724629"/>
                </a:lnTo>
                <a:lnTo>
                  <a:pt x="956364" y="2159541"/>
                </a:lnTo>
                <a:lnTo>
                  <a:pt x="0" y="1623503"/>
                </a:lnTo>
                <a:lnTo>
                  <a:pt x="0" y="543733"/>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8" name="Google Shape;78;p15"/>
          <p:cNvSpPr/>
          <p:nvPr/>
        </p:nvSpPr>
        <p:spPr>
          <a:xfrm>
            <a:off x="3939703" y="1718144"/>
            <a:ext cx="1431470" cy="1622881"/>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9" name="Google Shape;79;p15"/>
          <p:cNvSpPr/>
          <p:nvPr/>
        </p:nvSpPr>
        <p:spPr>
          <a:xfrm>
            <a:off x="4732525" y="3042318"/>
            <a:ext cx="1431470" cy="1622881"/>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0" name="Google Shape;80;p15"/>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 name="Google Shape;81;p15"/>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396">
          <p15:clr>
            <a:srgbClr val="FBAE40"/>
          </p15:clr>
        </p15:guide>
        <p15:guide id="2" pos="37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p:cSld name="Introduction">
    <p:spTree>
      <p:nvGrpSpPr>
        <p:cNvPr id="82" name="Shape 82"/>
        <p:cNvGrpSpPr/>
        <p:nvPr/>
      </p:nvGrpSpPr>
      <p:grpSpPr>
        <a:xfrm>
          <a:off x="0" y="0"/>
          <a:ext cx="0" cy="0"/>
          <a:chOff x="0" y="0"/>
          <a:chExt cx="0" cy="0"/>
        </a:xfrm>
      </p:grpSpPr>
      <p:sp>
        <p:nvSpPr>
          <p:cNvPr id="83" name="Google Shape;83;p16"/>
          <p:cNvSpPr txBox="1"/>
          <p:nvPr>
            <p:ph type="title"/>
          </p:nvPr>
        </p:nvSpPr>
        <p:spPr>
          <a:xfrm>
            <a:off x="382181" y="1572669"/>
            <a:ext cx="3837825" cy="994275"/>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4" name="Google Shape;84;p16"/>
          <p:cNvSpPr txBox="1"/>
          <p:nvPr>
            <p:ph idx="1" type="body"/>
          </p:nvPr>
        </p:nvSpPr>
        <p:spPr>
          <a:xfrm>
            <a:off x="382181" y="2576660"/>
            <a:ext cx="3195225" cy="970875"/>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5" name="Google Shape;85;p16"/>
          <p:cNvSpPr/>
          <p:nvPr>
            <p:ph idx="2" type="pic"/>
          </p:nvPr>
        </p:nvSpPr>
        <p:spPr>
          <a:xfrm>
            <a:off x="4308751" y="0"/>
            <a:ext cx="4835250" cy="5143500"/>
          </a:xfrm>
          <a:prstGeom prst="rect">
            <a:avLst/>
          </a:prstGeom>
          <a:noFill/>
          <a:ln>
            <a:noFill/>
          </a:ln>
        </p:spPr>
      </p:sp>
      <p:sp>
        <p:nvSpPr>
          <p:cNvPr id="86" name="Google Shape;86;p16"/>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 name="Google Shape;87;p16"/>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Team Members">
  <p:cSld name="4 Team Members">
    <p:spTree>
      <p:nvGrpSpPr>
        <p:cNvPr id="88" name="Shape 88"/>
        <p:cNvGrpSpPr/>
        <p:nvPr/>
      </p:nvGrpSpPr>
      <p:grpSpPr>
        <a:xfrm>
          <a:off x="0" y="0"/>
          <a:ext cx="0" cy="0"/>
          <a:chOff x="0" y="0"/>
          <a:chExt cx="0" cy="0"/>
        </a:xfrm>
      </p:grpSpPr>
      <p:sp>
        <p:nvSpPr>
          <p:cNvPr id="89" name="Google Shape;89;p17"/>
          <p:cNvSpPr txBox="1"/>
          <p:nvPr>
            <p:ph type="title"/>
          </p:nvPr>
        </p:nvSpPr>
        <p:spPr>
          <a:xfrm>
            <a:off x="628650" y="273844"/>
            <a:ext cx="7886700" cy="994275"/>
          </a:xfrm>
          <a:prstGeom prst="rect">
            <a:avLst/>
          </a:prstGeom>
          <a:noFill/>
          <a:ln>
            <a:noFill/>
          </a:ln>
        </p:spPr>
        <p:txBody>
          <a:bodyPr anchorCtr="0" anchor="ctr" bIns="34275" lIns="68575" spcFirstLastPara="1" rIns="68575" wrap="square" tIns="34275">
            <a:noAutofit/>
          </a:bodyPr>
          <a:lstStyle>
            <a:lvl1pPr lvl="0" algn="ctr">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0" name="Google Shape;90;p17"/>
          <p:cNvSpPr/>
          <p:nvPr>
            <p:ph idx="2" type="pic"/>
          </p:nvPr>
        </p:nvSpPr>
        <p:spPr>
          <a:xfrm>
            <a:off x="836099" y="1920265"/>
            <a:ext cx="1776150" cy="1576575"/>
          </a:xfrm>
          <a:prstGeom prst="hexagon">
            <a:avLst>
              <a:gd fmla="val 28349" name="adj"/>
              <a:gd fmla="val 115470" name="vf"/>
            </a:avLst>
          </a:prstGeom>
          <a:noFill/>
          <a:ln>
            <a:noFill/>
          </a:ln>
        </p:spPr>
      </p:sp>
      <p:sp>
        <p:nvSpPr>
          <p:cNvPr descr="Click icon to add picture" id="91" name="Google Shape;91;p17"/>
          <p:cNvSpPr txBox="1"/>
          <p:nvPr>
            <p:ph idx="1" type="body"/>
          </p:nvPr>
        </p:nvSpPr>
        <p:spPr>
          <a:xfrm>
            <a:off x="910502" y="3573217"/>
            <a:ext cx="1573425" cy="379800"/>
          </a:xfrm>
          <a:prstGeom prst="rect">
            <a:avLst/>
          </a:prstGeom>
          <a:noFill/>
          <a:ln>
            <a:noFill/>
          </a:ln>
        </p:spPr>
        <p:txBody>
          <a:bodyPr anchorCtr="0" anchor="b"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2" name="Google Shape;92;p17"/>
          <p:cNvSpPr txBox="1"/>
          <p:nvPr>
            <p:ph idx="3" type="body"/>
          </p:nvPr>
        </p:nvSpPr>
        <p:spPr>
          <a:xfrm>
            <a:off x="910502" y="3971385"/>
            <a:ext cx="157342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3" name="Google Shape;93;p17"/>
          <p:cNvSpPr/>
          <p:nvPr>
            <p:ph idx="4" type="pic"/>
          </p:nvPr>
        </p:nvSpPr>
        <p:spPr>
          <a:xfrm>
            <a:off x="2717652" y="1380547"/>
            <a:ext cx="1776150" cy="1576575"/>
          </a:xfrm>
          <a:prstGeom prst="hexagon">
            <a:avLst>
              <a:gd fmla="val 28349" name="adj"/>
              <a:gd fmla="val 115470" name="vf"/>
            </a:avLst>
          </a:prstGeom>
          <a:noFill/>
          <a:ln>
            <a:noFill/>
          </a:ln>
        </p:spPr>
      </p:sp>
      <p:sp>
        <p:nvSpPr>
          <p:cNvPr descr="Click icon to add picture" id="94" name="Google Shape;94;p17"/>
          <p:cNvSpPr txBox="1"/>
          <p:nvPr>
            <p:ph idx="5" type="body"/>
          </p:nvPr>
        </p:nvSpPr>
        <p:spPr>
          <a:xfrm>
            <a:off x="2790330" y="3034374"/>
            <a:ext cx="1573425" cy="379800"/>
          </a:xfrm>
          <a:prstGeom prst="rect">
            <a:avLst/>
          </a:prstGeom>
          <a:noFill/>
          <a:ln>
            <a:noFill/>
          </a:ln>
        </p:spPr>
        <p:txBody>
          <a:bodyPr anchorCtr="0" anchor="b"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5" name="Google Shape;95;p17"/>
          <p:cNvSpPr txBox="1"/>
          <p:nvPr>
            <p:ph idx="6" type="body"/>
          </p:nvPr>
        </p:nvSpPr>
        <p:spPr>
          <a:xfrm>
            <a:off x="2790330" y="3432542"/>
            <a:ext cx="157342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6" name="Google Shape;96;p17"/>
          <p:cNvSpPr/>
          <p:nvPr>
            <p:ph idx="7" type="pic"/>
          </p:nvPr>
        </p:nvSpPr>
        <p:spPr>
          <a:xfrm>
            <a:off x="4585051" y="1920265"/>
            <a:ext cx="1776150" cy="1576575"/>
          </a:xfrm>
          <a:prstGeom prst="hexagon">
            <a:avLst>
              <a:gd fmla="val 28349" name="adj"/>
              <a:gd fmla="val 115470" name="vf"/>
            </a:avLst>
          </a:prstGeom>
          <a:noFill/>
          <a:ln>
            <a:noFill/>
          </a:ln>
        </p:spPr>
      </p:sp>
      <p:sp>
        <p:nvSpPr>
          <p:cNvPr descr="Click icon to add picture" id="97" name="Google Shape;97;p17"/>
          <p:cNvSpPr txBox="1"/>
          <p:nvPr>
            <p:ph idx="8" type="body"/>
          </p:nvPr>
        </p:nvSpPr>
        <p:spPr>
          <a:xfrm>
            <a:off x="4664033" y="3573217"/>
            <a:ext cx="1573425" cy="379800"/>
          </a:xfrm>
          <a:prstGeom prst="rect">
            <a:avLst/>
          </a:prstGeom>
          <a:noFill/>
          <a:ln>
            <a:noFill/>
          </a:ln>
        </p:spPr>
        <p:txBody>
          <a:bodyPr anchorCtr="0" anchor="b"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8" name="Google Shape;98;p17"/>
          <p:cNvSpPr txBox="1"/>
          <p:nvPr>
            <p:ph idx="9" type="body"/>
          </p:nvPr>
        </p:nvSpPr>
        <p:spPr>
          <a:xfrm>
            <a:off x="4664033" y="3971385"/>
            <a:ext cx="157342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9" name="Google Shape;99;p17"/>
          <p:cNvSpPr/>
          <p:nvPr>
            <p:ph idx="13" type="pic"/>
          </p:nvPr>
        </p:nvSpPr>
        <p:spPr>
          <a:xfrm>
            <a:off x="6375246" y="1377248"/>
            <a:ext cx="1776150" cy="1576575"/>
          </a:xfrm>
          <a:prstGeom prst="hexagon">
            <a:avLst>
              <a:gd fmla="val 28349" name="adj"/>
              <a:gd fmla="val 115470" name="vf"/>
            </a:avLst>
          </a:prstGeom>
          <a:noFill/>
          <a:ln>
            <a:noFill/>
          </a:ln>
        </p:spPr>
      </p:sp>
      <p:sp>
        <p:nvSpPr>
          <p:cNvPr descr="Click icon to add picture" id="100" name="Google Shape;100;p17"/>
          <p:cNvSpPr txBox="1"/>
          <p:nvPr>
            <p:ph idx="14" type="body"/>
          </p:nvPr>
        </p:nvSpPr>
        <p:spPr>
          <a:xfrm>
            <a:off x="6476505" y="3034374"/>
            <a:ext cx="1573425" cy="379800"/>
          </a:xfrm>
          <a:prstGeom prst="rect">
            <a:avLst/>
          </a:prstGeom>
          <a:noFill/>
          <a:ln>
            <a:noFill/>
          </a:ln>
        </p:spPr>
        <p:txBody>
          <a:bodyPr anchorCtr="0" anchor="b"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17"/>
          <p:cNvSpPr txBox="1"/>
          <p:nvPr>
            <p:ph idx="15" type="body"/>
          </p:nvPr>
        </p:nvSpPr>
        <p:spPr>
          <a:xfrm>
            <a:off x="6476505" y="3432542"/>
            <a:ext cx="157342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2" name="Google Shape;102;p17"/>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3" name="Google Shape;103;p17"/>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p:cSld name="Summary">
    <p:spTree>
      <p:nvGrpSpPr>
        <p:cNvPr id="104" name="Shape 104"/>
        <p:cNvGrpSpPr/>
        <p:nvPr/>
      </p:nvGrpSpPr>
      <p:grpSpPr>
        <a:xfrm>
          <a:off x="0" y="0"/>
          <a:ext cx="0" cy="0"/>
          <a:chOff x="0" y="0"/>
          <a:chExt cx="0" cy="0"/>
        </a:xfrm>
      </p:grpSpPr>
      <p:sp>
        <p:nvSpPr>
          <p:cNvPr id="105" name="Google Shape;105;p18"/>
          <p:cNvSpPr/>
          <p:nvPr>
            <p:ph idx="2" type="pic"/>
          </p:nvPr>
        </p:nvSpPr>
        <p:spPr>
          <a:xfrm>
            <a:off x="5619868" y="396861"/>
            <a:ext cx="3186675" cy="3548250"/>
          </a:xfrm>
          <a:prstGeom prst="rect">
            <a:avLst/>
          </a:prstGeom>
          <a:noFill/>
          <a:ln>
            <a:noFill/>
          </a:ln>
        </p:spPr>
      </p:sp>
      <p:sp>
        <p:nvSpPr>
          <p:cNvPr id="106" name="Google Shape;106;p18"/>
          <p:cNvSpPr txBox="1"/>
          <p:nvPr>
            <p:ph idx="1" type="body"/>
          </p:nvPr>
        </p:nvSpPr>
        <p:spPr>
          <a:xfrm>
            <a:off x="388070" y="2439840"/>
            <a:ext cx="3719925" cy="1505475"/>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7" name="Google Shape;107;p18"/>
          <p:cNvSpPr/>
          <p:nvPr/>
        </p:nvSpPr>
        <p:spPr>
          <a:xfrm flipH="1">
            <a:off x="5549588" y="3381544"/>
            <a:ext cx="1011901" cy="1188854"/>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rgbClr val="FABE77"/>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08" name="Google Shape;108;p18"/>
          <p:cNvSpPr/>
          <p:nvPr/>
        </p:nvSpPr>
        <p:spPr>
          <a:xfrm>
            <a:off x="4890762" y="3579680"/>
            <a:ext cx="494851" cy="566121"/>
          </a:xfrm>
          <a:custGeom>
            <a:rect b="b" l="l" r="r" t="t"/>
            <a:pathLst>
              <a:path extrusionOk="0" h="5032188" w="4398682">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109" name="Google Shape;109;p18"/>
          <p:cNvSpPr txBox="1"/>
          <p:nvPr>
            <p:ph type="title"/>
          </p:nvPr>
        </p:nvSpPr>
        <p:spPr>
          <a:xfrm>
            <a:off x="388070" y="1873116"/>
            <a:ext cx="7368075" cy="994275"/>
          </a:xfrm>
          <a:prstGeom prst="rect">
            <a:avLst/>
          </a:prstGeom>
          <a:noFill/>
          <a:ln>
            <a:noFill/>
          </a:ln>
        </p:spPr>
        <p:txBody>
          <a:bodyPr anchorCtr="0" anchor="t"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0" name="Google Shape;110;p18"/>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1" name="Google Shape;111;p18"/>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with design">
  <p:cSld name="Title and Content with design">
    <p:spTree>
      <p:nvGrpSpPr>
        <p:cNvPr id="112" name="Shape 112"/>
        <p:cNvGrpSpPr/>
        <p:nvPr/>
      </p:nvGrpSpPr>
      <p:grpSpPr>
        <a:xfrm>
          <a:off x="0" y="0"/>
          <a:ext cx="0" cy="0"/>
          <a:chOff x="0" y="0"/>
          <a:chExt cx="0" cy="0"/>
        </a:xfrm>
      </p:grpSpPr>
      <p:sp>
        <p:nvSpPr>
          <p:cNvPr id="113" name="Google Shape;113;p19"/>
          <p:cNvSpPr txBox="1"/>
          <p:nvPr>
            <p:ph type="title"/>
          </p:nvPr>
        </p:nvSpPr>
        <p:spPr>
          <a:xfrm>
            <a:off x="436282" y="541154"/>
            <a:ext cx="8167275" cy="1064250"/>
          </a:xfrm>
          <a:prstGeom prst="rect">
            <a:avLst/>
          </a:prstGeom>
          <a:noFill/>
          <a:ln>
            <a:noFill/>
          </a:ln>
        </p:spPr>
        <p:txBody>
          <a:bodyPr anchorCtr="0" anchor="t"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4" name="Google Shape;114;p19"/>
          <p:cNvSpPr/>
          <p:nvPr>
            <p:ph idx="2" type="tbl"/>
          </p:nvPr>
        </p:nvSpPr>
        <p:spPr>
          <a:xfrm>
            <a:off x="436282" y="1210649"/>
            <a:ext cx="8167275" cy="3238425"/>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accent6"/>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9pPr>
          </a:lstStyle>
          <a:p/>
        </p:txBody>
      </p:sp>
      <p:sp>
        <p:nvSpPr>
          <p:cNvPr id="115" name="Google Shape;115;p19"/>
          <p:cNvSpPr/>
          <p:nvPr/>
        </p:nvSpPr>
        <p:spPr>
          <a:xfrm>
            <a:off x="7913459" y="3499041"/>
            <a:ext cx="452476" cy="509509"/>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16" name="Google Shape;116;p19"/>
          <p:cNvSpPr/>
          <p:nvPr/>
        </p:nvSpPr>
        <p:spPr>
          <a:xfrm>
            <a:off x="7893581" y="3859610"/>
            <a:ext cx="1250419" cy="1283891"/>
          </a:xfrm>
          <a:custGeom>
            <a:rect b="b" l="l" r="r" t="t"/>
            <a:pathLst>
              <a:path extrusionOk="0" h="1711855" w="1667226">
                <a:moveTo>
                  <a:pt x="998834" y="0"/>
                </a:moveTo>
                <a:lnTo>
                  <a:pt x="1667226" y="373790"/>
                </a:lnTo>
                <a:lnTo>
                  <a:pt x="1667226" y="1711855"/>
                </a:lnTo>
                <a:lnTo>
                  <a:pt x="48502" y="1711855"/>
                </a:lnTo>
                <a:lnTo>
                  <a:pt x="0" y="1684915"/>
                </a:lnTo>
                <a:lnTo>
                  <a:pt x="0" y="564300"/>
                </a:lnTo>
                <a:close/>
              </a:path>
            </a:pathLst>
          </a:custGeom>
          <a:noFill/>
          <a:ln cap="flat" cmpd="sng" w="19050">
            <a:solidFill>
              <a:schemeClr val="accent4"/>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17" name="Google Shape;117;p19"/>
          <p:cNvSpPr/>
          <p:nvPr/>
        </p:nvSpPr>
        <p:spPr>
          <a:xfrm>
            <a:off x="7632964" y="4010348"/>
            <a:ext cx="560832" cy="641604"/>
          </a:xfrm>
          <a:custGeom>
            <a:rect b="b" l="l" r="r" t="t"/>
            <a:pathLst>
              <a:path extrusionOk="0" h="5032188" w="4398682">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ABE7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118" name="Google Shape;118;p19"/>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9" name="Google Shape;119;p19"/>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20" name="Shape 120"/>
        <p:cNvGrpSpPr/>
        <p:nvPr/>
      </p:nvGrpSpPr>
      <p:grpSpPr>
        <a:xfrm>
          <a:off x="0" y="0"/>
          <a:ext cx="0" cy="0"/>
          <a:chOff x="0" y="0"/>
          <a:chExt cx="0" cy="0"/>
        </a:xfrm>
      </p:grpSpPr>
      <p:sp>
        <p:nvSpPr>
          <p:cNvPr id="121" name="Google Shape;121;p20"/>
          <p:cNvSpPr txBox="1"/>
          <p:nvPr>
            <p:ph type="title"/>
          </p:nvPr>
        </p:nvSpPr>
        <p:spPr>
          <a:xfrm>
            <a:off x="5032883" y="1512434"/>
            <a:ext cx="3330900" cy="2081925"/>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2" name="Google Shape;122;p20"/>
          <p:cNvSpPr/>
          <p:nvPr/>
        </p:nvSpPr>
        <p:spPr>
          <a:xfrm rot="5400000">
            <a:off x="981156" y="1503792"/>
            <a:ext cx="2695275" cy="2160225"/>
          </a:xfrm>
          <a:prstGeom prst="hexagon">
            <a:avLst>
              <a:gd fmla="val 31211" name="adj"/>
              <a:gd fmla="val 115470" name="vf"/>
            </a:avLst>
          </a:prstGeom>
          <a:solidFill>
            <a:schemeClr val="l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descr="Click icon to add picture" id="123" name="Google Shape;123;p20"/>
          <p:cNvSpPr txBox="1"/>
          <p:nvPr>
            <p:ph idx="1" type="body"/>
          </p:nvPr>
        </p:nvSpPr>
        <p:spPr>
          <a:xfrm>
            <a:off x="1739426" y="2183836"/>
            <a:ext cx="1177875" cy="803025"/>
          </a:xfrm>
          <a:prstGeom prst="rect">
            <a:avLst/>
          </a:prstGeom>
          <a:noFill/>
          <a:ln>
            <a:noFill/>
          </a:ln>
        </p:spPr>
        <p:txBody>
          <a:bodyPr anchorCtr="0" anchor="t" bIns="34275" lIns="68575" spcFirstLastPara="1" rIns="68575" wrap="square" tIns="34275">
            <a:noAutofit/>
          </a:bodyPr>
          <a:lstStyle>
            <a:lvl1pPr indent="-228600" lvl="0" marL="457200" algn="ctr">
              <a:lnSpc>
                <a:spcPct val="113000"/>
              </a:lnSpc>
              <a:spcBef>
                <a:spcPts val="800"/>
              </a:spcBef>
              <a:spcAft>
                <a:spcPts val="0"/>
              </a:spcAft>
              <a:buClr>
                <a:schemeClr val="accent6"/>
              </a:buClr>
              <a:buSzPts val="1400"/>
              <a:buNone/>
              <a:defRPr b="1" sz="1400" cap="none">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4" name="Google Shape;124;p20"/>
          <p:cNvSpPr/>
          <p:nvPr>
            <p:ph idx="2" type="pic"/>
          </p:nvPr>
        </p:nvSpPr>
        <p:spPr>
          <a:xfrm>
            <a:off x="436283" y="416736"/>
            <a:ext cx="3784275" cy="4337325"/>
          </a:xfrm>
          <a:prstGeom prst="rect">
            <a:avLst/>
          </a:prstGeom>
          <a:noFill/>
          <a:ln>
            <a:noFill/>
          </a:ln>
        </p:spPr>
      </p:sp>
      <p:sp>
        <p:nvSpPr>
          <p:cNvPr id="125" name="Google Shape;125;p20"/>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lgn="r">
              <a:buNone/>
              <a:defRPr sz="1300"/>
            </a:lvl1pPr>
            <a:lvl2pPr lvl="1" algn="r">
              <a:buNone/>
              <a:defRPr sz="1300"/>
            </a:lvl2pPr>
            <a:lvl3pPr lvl="2" algn="r">
              <a:buNone/>
              <a:defRPr sz="1300"/>
            </a:lvl3pPr>
            <a:lvl4pPr lvl="3" algn="r">
              <a:buNone/>
              <a:defRPr sz="1300"/>
            </a:lvl4pPr>
            <a:lvl5pPr lvl="4" algn="r">
              <a:buNone/>
              <a:defRPr sz="1300"/>
            </a:lvl5pPr>
            <a:lvl6pPr lvl="5" algn="r">
              <a:buNone/>
              <a:defRPr sz="1300"/>
            </a:lvl6pPr>
            <a:lvl7pPr lvl="6" algn="r">
              <a:buNone/>
              <a:defRPr sz="1300"/>
            </a:lvl7pPr>
            <a:lvl8pPr lvl="7" algn="r">
              <a:buNone/>
              <a:defRPr sz="1300"/>
            </a:lvl8pPr>
            <a:lvl9pPr lvl="8" algn="r">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26" name="Shape 126"/>
        <p:cNvGrpSpPr/>
        <p:nvPr/>
      </p:nvGrpSpPr>
      <p:grpSpPr>
        <a:xfrm>
          <a:off x="0" y="0"/>
          <a:ext cx="0" cy="0"/>
          <a:chOff x="0" y="0"/>
          <a:chExt cx="0" cy="0"/>
        </a:xfrm>
      </p:grpSpPr>
      <p:sp>
        <p:nvSpPr>
          <p:cNvPr id="127" name="Google Shape;127;p21"/>
          <p:cNvSpPr txBox="1"/>
          <p:nvPr>
            <p:ph type="title"/>
          </p:nvPr>
        </p:nvSpPr>
        <p:spPr>
          <a:xfrm>
            <a:off x="440872" y="380307"/>
            <a:ext cx="7886700" cy="83655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8" name="Google Shape;128;p21"/>
          <p:cNvSpPr/>
          <p:nvPr>
            <p:ph idx="2" type="chart"/>
          </p:nvPr>
        </p:nvSpPr>
        <p:spPr>
          <a:xfrm>
            <a:off x="440872" y="1216883"/>
            <a:ext cx="8167275" cy="3116925"/>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1pPr>
            <a:lvl2pPr lvl="1" marR="0" rtl="0" algn="l">
              <a:lnSpc>
                <a:spcPct val="90000"/>
              </a:lnSpc>
              <a:spcBef>
                <a:spcPts val="4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2pPr>
            <a:lvl3pPr lvl="2" marR="0" rtl="0" algn="l">
              <a:lnSpc>
                <a:spcPct val="90000"/>
              </a:lnSpc>
              <a:spcBef>
                <a:spcPts val="4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3pPr>
            <a:lvl4pPr lvl="3" marR="0" rtl="0" algn="l">
              <a:lnSpc>
                <a:spcPct val="90000"/>
              </a:lnSpc>
              <a:spcBef>
                <a:spcPts val="4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4pPr>
            <a:lvl5pPr lvl="4" marR="0" rtl="0" algn="l">
              <a:lnSpc>
                <a:spcPct val="90000"/>
              </a:lnSpc>
              <a:spcBef>
                <a:spcPts val="4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29" name="Google Shape;129;p21"/>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0" name="Google Shape;130;p21"/>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p:cSld name="5 Column">
    <p:spTree>
      <p:nvGrpSpPr>
        <p:cNvPr id="131" name="Shape 131"/>
        <p:cNvGrpSpPr/>
        <p:nvPr/>
      </p:nvGrpSpPr>
      <p:grpSpPr>
        <a:xfrm>
          <a:off x="0" y="0"/>
          <a:ext cx="0" cy="0"/>
          <a:chOff x="0" y="0"/>
          <a:chExt cx="0" cy="0"/>
        </a:xfrm>
      </p:grpSpPr>
      <p:sp>
        <p:nvSpPr>
          <p:cNvPr id="132" name="Google Shape;132;p22"/>
          <p:cNvSpPr txBox="1"/>
          <p:nvPr>
            <p:ph idx="1" type="body"/>
          </p:nvPr>
        </p:nvSpPr>
        <p:spPr>
          <a:xfrm>
            <a:off x="628650" y="2197367"/>
            <a:ext cx="1399050" cy="1848150"/>
          </a:xfrm>
          <a:prstGeom prst="rect">
            <a:avLst/>
          </a:prstGeom>
          <a:noFill/>
          <a:ln cap="flat" cmpd="sng" w="19050">
            <a:solidFill>
              <a:schemeClr val="accent3"/>
            </a:solidFill>
            <a:prstDash val="solid"/>
            <a:round/>
            <a:headEnd len="sm" w="sm" type="none"/>
            <a:tailEnd len="sm" w="sm" type="none"/>
          </a:ln>
        </p:spPr>
        <p:txBody>
          <a:bodyPr anchorCtr="0" anchor="t" bIns="34275" lIns="68575" spcFirstLastPara="1" rIns="68575" wrap="square" tIns="164600">
            <a:noAutofit/>
          </a:bodyPr>
          <a:lstStyle>
            <a:lvl1pPr indent="-228600" lvl="0" marL="457200" algn="ctr">
              <a:lnSpc>
                <a:spcPct val="10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3" name="Google Shape;133;p22"/>
          <p:cNvSpPr txBox="1"/>
          <p:nvPr>
            <p:ph idx="2" type="body"/>
          </p:nvPr>
        </p:nvSpPr>
        <p:spPr>
          <a:xfrm>
            <a:off x="2250227" y="2197367"/>
            <a:ext cx="1400400" cy="1854000"/>
          </a:xfrm>
          <a:prstGeom prst="rect">
            <a:avLst/>
          </a:prstGeom>
          <a:noFill/>
          <a:ln cap="flat" cmpd="sng" w="19050">
            <a:solidFill>
              <a:schemeClr val="accent3"/>
            </a:solidFill>
            <a:prstDash val="solid"/>
            <a:round/>
            <a:headEnd len="sm" w="sm" type="none"/>
            <a:tailEnd len="sm" w="sm" type="none"/>
          </a:ln>
        </p:spPr>
        <p:txBody>
          <a:bodyPr anchorCtr="0" anchor="t" bIns="34275" lIns="68575" spcFirstLastPara="1" rIns="68575" wrap="square" tIns="164600">
            <a:noAutofit/>
          </a:bodyPr>
          <a:lstStyle>
            <a:lvl1pPr indent="-228600" lvl="0" marL="457200" algn="ctr">
              <a:lnSpc>
                <a:spcPct val="10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4" name="Google Shape;134;p22"/>
          <p:cNvSpPr txBox="1"/>
          <p:nvPr>
            <p:ph idx="3" type="body"/>
          </p:nvPr>
        </p:nvSpPr>
        <p:spPr>
          <a:xfrm>
            <a:off x="3873162" y="2197367"/>
            <a:ext cx="1399050" cy="1848150"/>
          </a:xfrm>
          <a:prstGeom prst="rect">
            <a:avLst/>
          </a:prstGeom>
          <a:noFill/>
          <a:ln cap="flat" cmpd="sng" w="19050">
            <a:solidFill>
              <a:schemeClr val="accent3"/>
            </a:solidFill>
            <a:prstDash val="solid"/>
            <a:round/>
            <a:headEnd len="sm" w="sm" type="none"/>
            <a:tailEnd len="sm" w="sm" type="none"/>
          </a:ln>
        </p:spPr>
        <p:txBody>
          <a:bodyPr anchorCtr="0" anchor="t" bIns="34275" lIns="68575" spcFirstLastPara="1" rIns="68575" wrap="square" tIns="164600">
            <a:noAutofit/>
          </a:bodyPr>
          <a:lstStyle>
            <a:lvl1pPr indent="-228600" lvl="0" marL="457200" algn="ctr">
              <a:lnSpc>
                <a:spcPct val="10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5" name="Google Shape;135;p22"/>
          <p:cNvSpPr txBox="1"/>
          <p:nvPr>
            <p:ph idx="4" type="body"/>
          </p:nvPr>
        </p:nvSpPr>
        <p:spPr>
          <a:xfrm>
            <a:off x="5494739" y="2197367"/>
            <a:ext cx="1399050" cy="1848150"/>
          </a:xfrm>
          <a:prstGeom prst="rect">
            <a:avLst/>
          </a:prstGeom>
          <a:noFill/>
          <a:ln cap="flat" cmpd="sng" w="19050">
            <a:solidFill>
              <a:schemeClr val="accent3"/>
            </a:solidFill>
            <a:prstDash val="solid"/>
            <a:round/>
            <a:headEnd len="sm" w="sm" type="none"/>
            <a:tailEnd len="sm" w="sm" type="none"/>
          </a:ln>
        </p:spPr>
        <p:txBody>
          <a:bodyPr anchorCtr="0" anchor="t" bIns="34275" lIns="68575" spcFirstLastPara="1" rIns="68575" wrap="square" tIns="164600">
            <a:noAutofit/>
          </a:bodyPr>
          <a:lstStyle>
            <a:lvl1pPr indent="-228600" lvl="0" marL="457200" algn="ctr">
              <a:lnSpc>
                <a:spcPct val="10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6" name="Google Shape;136;p22"/>
          <p:cNvSpPr txBox="1"/>
          <p:nvPr>
            <p:ph idx="5" type="body"/>
          </p:nvPr>
        </p:nvSpPr>
        <p:spPr>
          <a:xfrm>
            <a:off x="7116318" y="2197367"/>
            <a:ext cx="1399050" cy="1848150"/>
          </a:xfrm>
          <a:prstGeom prst="rect">
            <a:avLst/>
          </a:prstGeom>
          <a:noFill/>
          <a:ln cap="flat" cmpd="sng" w="19050">
            <a:solidFill>
              <a:schemeClr val="accent3"/>
            </a:solidFill>
            <a:prstDash val="solid"/>
            <a:round/>
            <a:headEnd len="sm" w="sm" type="none"/>
            <a:tailEnd len="sm" w="sm" type="none"/>
          </a:ln>
        </p:spPr>
        <p:txBody>
          <a:bodyPr anchorCtr="0" anchor="t" bIns="34275" lIns="68575" spcFirstLastPara="1" rIns="68575" wrap="square" tIns="164600">
            <a:noAutofit/>
          </a:bodyPr>
          <a:lstStyle>
            <a:lvl1pPr indent="-228600" lvl="0" marL="457200" algn="ctr">
              <a:lnSpc>
                <a:spcPct val="10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7" name="Google Shape;137;p22"/>
          <p:cNvSpPr txBox="1"/>
          <p:nvPr>
            <p:ph idx="6" type="body"/>
          </p:nvPr>
        </p:nvSpPr>
        <p:spPr>
          <a:xfrm>
            <a:off x="628650" y="1550357"/>
            <a:ext cx="1399050" cy="649575"/>
          </a:xfrm>
          <a:prstGeom prst="rect">
            <a:avLst/>
          </a:prstGeom>
          <a:noFill/>
          <a:ln cap="flat" cmpd="sng" w="19050">
            <a:solidFill>
              <a:schemeClr val="accent3"/>
            </a:solidFill>
            <a:prstDash val="solid"/>
            <a:round/>
            <a:headEnd len="sm" w="sm" type="none"/>
            <a:tailEnd len="sm" w="sm" type="none"/>
          </a:ln>
        </p:spPr>
        <p:txBody>
          <a:bodyPr anchorCtr="0" anchor="ctr"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Font typeface="Arial"/>
              <a:buNone/>
              <a:defRPr b="1" i="0" sz="1400">
                <a:solidFill>
                  <a:schemeClr val="accent6"/>
                </a:solidFill>
                <a:latin typeface="Arial"/>
                <a:ea typeface="Arial"/>
                <a:cs typeface="Arial"/>
                <a:sym typeface="Arial"/>
              </a:defRPr>
            </a:lvl1pPr>
            <a:lvl2pPr indent="-317500" lvl="1" marL="914400" algn="l">
              <a:lnSpc>
                <a:spcPct val="90000"/>
              </a:lnSpc>
              <a:spcBef>
                <a:spcPts val="400"/>
              </a:spcBef>
              <a:spcAft>
                <a:spcPts val="0"/>
              </a:spcAft>
              <a:buClr>
                <a:schemeClr val="accent6"/>
              </a:buClr>
              <a:buSzPts val="1400"/>
              <a:buChar char="•"/>
              <a:defRPr/>
            </a:lvl2pPr>
            <a:lvl3pPr indent="-317500" lvl="2" marL="1371600" algn="l">
              <a:lnSpc>
                <a:spcPct val="90000"/>
              </a:lnSpc>
              <a:spcBef>
                <a:spcPts val="400"/>
              </a:spcBef>
              <a:spcAft>
                <a:spcPts val="0"/>
              </a:spcAft>
              <a:buClr>
                <a:schemeClr val="accent6"/>
              </a:buClr>
              <a:buSzPts val="1400"/>
              <a:buChar char="•"/>
              <a:defRPr/>
            </a:lvl3pPr>
            <a:lvl4pPr indent="-317500" lvl="3" marL="1828800" algn="l">
              <a:lnSpc>
                <a:spcPct val="90000"/>
              </a:lnSpc>
              <a:spcBef>
                <a:spcPts val="400"/>
              </a:spcBef>
              <a:spcAft>
                <a:spcPts val="0"/>
              </a:spcAft>
              <a:buClr>
                <a:schemeClr val="accent6"/>
              </a:buClr>
              <a:buSzPts val="1400"/>
              <a:buChar char="•"/>
              <a:defRPr/>
            </a:lvl4pPr>
            <a:lvl5pPr indent="-317500" lvl="4" marL="2286000" algn="l">
              <a:lnSpc>
                <a:spcPct val="90000"/>
              </a:lnSpc>
              <a:spcBef>
                <a:spcPts val="400"/>
              </a:spcBef>
              <a:spcAft>
                <a:spcPts val="0"/>
              </a:spcAft>
              <a:buClr>
                <a:schemeClr val="accent6"/>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8" name="Google Shape;138;p22"/>
          <p:cNvSpPr txBox="1"/>
          <p:nvPr>
            <p:ph type="title"/>
          </p:nvPr>
        </p:nvSpPr>
        <p:spPr>
          <a:xfrm>
            <a:off x="628650" y="273844"/>
            <a:ext cx="7886700" cy="994275"/>
          </a:xfrm>
          <a:prstGeom prst="rect">
            <a:avLst/>
          </a:prstGeom>
          <a:noFill/>
          <a:ln>
            <a:noFill/>
          </a:ln>
        </p:spPr>
        <p:txBody>
          <a:bodyPr anchorCtr="0" anchor="ctr" bIns="34275" lIns="68575" spcFirstLastPara="1" rIns="68575" wrap="square" tIns="34275">
            <a:noAutofit/>
          </a:bodyPr>
          <a:lstStyle>
            <a:lvl1pPr lvl="0" algn="ctr">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9" name="Google Shape;139;p22"/>
          <p:cNvSpPr txBox="1"/>
          <p:nvPr>
            <p:ph idx="7" type="body"/>
          </p:nvPr>
        </p:nvSpPr>
        <p:spPr>
          <a:xfrm>
            <a:off x="2250567" y="1550357"/>
            <a:ext cx="1399050" cy="649575"/>
          </a:xfrm>
          <a:prstGeom prst="rect">
            <a:avLst/>
          </a:prstGeom>
          <a:noFill/>
          <a:ln cap="flat" cmpd="sng" w="19050">
            <a:solidFill>
              <a:schemeClr val="accent3"/>
            </a:solidFill>
            <a:prstDash val="solid"/>
            <a:round/>
            <a:headEnd len="sm" w="sm" type="none"/>
            <a:tailEnd len="sm" w="sm" type="none"/>
          </a:ln>
        </p:spPr>
        <p:txBody>
          <a:bodyPr anchorCtr="0" anchor="ctr"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Font typeface="Arial"/>
              <a:buNone/>
              <a:defRPr b="1" i="0" sz="1400">
                <a:solidFill>
                  <a:schemeClr val="accent6"/>
                </a:solidFill>
                <a:latin typeface="Arial"/>
                <a:ea typeface="Arial"/>
                <a:cs typeface="Arial"/>
                <a:sym typeface="Arial"/>
              </a:defRPr>
            </a:lvl1pPr>
            <a:lvl2pPr indent="-317500" lvl="1" marL="914400" algn="l">
              <a:lnSpc>
                <a:spcPct val="90000"/>
              </a:lnSpc>
              <a:spcBef>
                <a:spcPts val="400"/>
              </a:spcBef>
              <a:spcAft>
                <a:spcPts val="0"/>
              </a:spcAft>
              <a:buClr>
                <a:schemeClr val="accent6"/>
              </a:buClr>
              <a:buSzPts val="1400"/>
              <a:buChar char="•"/>
              <a:defRPr/>
            </a:lvl2pPr>
            <a:lvl3pPr indent="-317500" lvl="2" marL="1371600" algn="l">
              <a:lnSpc>
                <a:spcPct val="90000"/>
              </a:lnSpc>
              <a:spcBef>
                <a:spcPts val="400"/>
              </a:spcBef>
              <a:spcAft>
                <a:spcPts val="0"/>
              </a:spcAft>
              <a:buClr>
                <a:schemeClr val="accent6"/>
              </a:buClr>
              <a:buSzPts val="1400"/>
              <a:buChar char="•"/>
              <a:defRPr/>
            </a:lvl3pPr>
            <a:lvl4pPr indent="-317500" lvl="3" marL="1828800" algn="l">
              <a:lnSpc>
                <a:spcPct val="90000"/>
              </a:lnSpc>
              <a:spcBef>
                <a:spcPts val="400"/>
              </a:spcBef>
              <a:spcAft>
                <a:spcPts val="0"/>
              </a:spcAft>
              <a:buClr>
                <a:schemeClr val="accent6"/>
              </a:buClr>
              <a:buSzPts val="1400"/>
              <a:buChar char="•"/>
              <a:defRPr/>
            </a:lvl4pPr>
            <a:lvl5pPr indent="-317500" lvl="4" marL="2286000" algn="l">
              <a:lnSpc>
                <a:spcPct val="90000"/>
              </a:lnSpc>
              <a:spcBef>
                <a:spcPts val="400"/>
              </a:spcBef>
              <a:spcAft>
                <a:spcPts val="0"/>
              </a:spcAft>
              <a:buClr>
                <a:schemeClr val="accent6"/>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0" name="Google Shape;140;p22"/>
          <p:cNvSpPr txBox="1"/>
          <p:nvPr>
            <p:ph idx="8" type="body"/>
          </p:nvPr>
        </p:nvSpPr>
        <p:spPr>
          <a:xfrm>
            <a:off x="3872484" y="1550357"/>
            <a:ext cx="1399050" cy="649575"/>
          </a:xfrm>
          <a:prstGeom prst="rect">
            <a:avLst/>
          </a:prstGeom>
          <a:noFill/>
          <a:ln cap="flat" cmpd="sng" w="19050">
            <a:solidFill>
              <a:schemeClr val="accent3"/>
            </a:solidFill>
            <a:prstDash val="solid"/>
            <a:round/>
            <a:headEnd len="sm" w="sm" type="none"/>
            <a:tailEnd len="sm" w="sm" type="none"/>
          </a:ln>
        </p:spPr>
        <p:txBody>
          <a:bodyPr anchorCtr="0" anchor="ctr"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Font typeface="Arial"/>
              <a:buNone/>
              <a:defRPr b="1" i="0" sz="1400">
                <a:solidFill>
                  <a:schemeClr val="accent6"/>
                </a:solidFill>
                <a:latin typeface="Arial"/>
                <a:ea typeface="Arial"/>
                <a:cs typeface="Arial"/>
                <a:sym typeface="Arial"/>
              </a:defRPr>
            </a:lvl1pPr>
            <a:lvl2pPr indent="-317500" lvl="1" marL="914400" algn="l">
              <a:lnSpc>
                <a:spcPct val="90000"/>
              </a:lnSpc>
              <a:spcBef>
                <a:spcPts val="400"/>
              </a:spcBef>
              <a:spcAft>
                <a:spcPts val="0"/>
              </a:spcAft>
              <a:buClr>
                <a:schemeClr val="accent6"/>
              </a:buClr>
              <a:buSzPts val="1400"/>
              <a:buChar char="•"/>
              <a:defRPr/>
            </a:lvl2pPr>
            <a:lvl3pPr indent="-317500" lvl="2" marL="1371600" algn="l">
              <a:lnSpc>
                <a:spcPct val="90000"/>
              </a:lnSpc>
              <a:spcBef>
                <a:spcPts val="400"/>
              </a:spcBef>
              <a:spcAft>
                <a:spcPts val="0"/>
              </a:spcAft>
              <a:buClr>
                <a:schemeClr val="accent6"/>
              </a:buClr>
              <a:buSzPts val="1400"/>
              <a:buChar char="•"/>
              <a:defRPr/>
            </a:lvl3pPr>
            <a:lvl4pPr indent="-317500" lvl="3" marL="1828800" algn="l">
              <a:lnSpc>
                <a:spcPct val="90000"/>
              </a:lnSpc>
              <a:spcBef>
                <a:spcPts val="400"/>
              </a:spcBef>
              <a:spcAft>
                <a:spcPts val="0"/>
              </a:spcAft>
              <a:buClr>
                <a:schemeClr val="accent6"/>
              </a:buClr>
              <a:buSzPts val="1400"/>
              <a:buChar char="•"/>
              <a:defRPr/>
            </a:lvl4pPr>
            <a:lvl5pPr indent="-317500" lvl="4" marL="2286000" algn="l">
              <a:lnSpc>
                <a:spcPct val="90000"/>
              </a:lnSpc>
              <a:spcBef>
                <a:spcPts val="400"/>
              </a:spcBef>
              <a:spcAft>
                <a:spcPts val="0"/>
              </a:spcAft>
              <a:buClr>
                <a:schemeClr val="accent6"/>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1" name="Google Shape;141;p22"/>
          <p:cNvSpPr txBox="1"/>
          <p:nvPr>
            <p:ph idx="9" type="body"/>
          </p:nvPr>
        </p:nvSpPr>
        <p:spPr>
          <a:xfrm>
            <a:off x="5494401" y="1550357"/>
            <a:ext cx="1399050" cy="649575"/>
          </a:xfrm>
          <a:prstGeom prst="rect">
            <a:avLst/>
          </a:prstGeom>
          <a:noFill/>
          <a:ln cap="flat" cmpd="sng" w="19050">
            <a:solidFill>
              <a:schemeClr val="accent3"/>
            </a:solidFill>
            <a:prstDash val="solid"/>
            <a:round/>
            <a:headEnd len="sm" w="sm" type="none"/>
            <a:tailEnd len="sm" w="sm" type="none"/>
          </a:ln>
        </p:spPr>
        <p:txBody>
          <a:bodyPr anchorCtr="0" anchor="ctr"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Font typeface="Arial"/>
              <a:buNone/>
              <a:defRPr b="1" i="0" sz="1400">
                <a:solidFill>
                  <a:schemeClr val="accent6"/>
                </a:solidFill>
                <a:latin typeface="Arial"/>
                <a:ea typeface="Arial"/>
                <a:cs typeface="Arial"/>
                <a:sym typeface="Arial"/>
              </a:defRPr>
            </a:lvl1pPr>
            <a:lvl2pPr indent="-317500" lvl="1" marL="914400" algn="l">
              <a:lnSpc>
                <a:spcPct val="90000"/>
              </a:lnSpc>
              <a:spcBef>
                <a:spcPts val="400"/>
              </a:spcBef>
              <a:spcAft>
                <a:spcPts val="0"/>
              </a:spcAft>
              <a:buClr>
                <a:schemeClr val="accent6"/>
              </a:buClr>
              <a:buSzPts val="1400"/>
              <a:buChar char="•"/>
              <a:defRPr/>
            </a:lvl2pPr>
            <a:lvl3pPr indent="-317500" lvl="2" marL="1371600" algn="l">
              <a:lnSpc>
                <a:spcPct val="90000"/>
              </a:lnSpc>
              <a:spcBef>
                <a:spcPts val="400"/>
              </a:spcBef>
              <a:spcAft>
                <a:spcPts val="0"/>
              </a:spcAft>
              <a:buClr>
                <a:schemeClr val="accent6"/>
              </a:buClr>
              <a:buSzPts val="1400"/>
              <a:buChar char="•"/>
              <a:defRPr/>
            </a:lvl3pPr>
            <a:lvl4pPr indent="-317500" lvl="3" marL="1828800" algn="l">
              <a:lnSpc>
                <a:spcPct val="90000"/>
              </a:lnSpc>
              <a:spcBef>
                <a:spcPts val="400"/>
              </a:spcBef>
              <a:spcAft>
                <a:spcPts val="0"/>
              </a:spcAft>
              <a:buClr>
                <a:schemeClr val="accent6"/>
              </a:buClr>
              <a:buSzPts val="1400"/>
              <a:buChar char="•"/>
              <a:defRPr/>
            </a:lvl4pPr>
            <a:lvl5pPr indent="-317500" lvl="4" marL="2286000" algn="l">
              <a:lnSpc>
                <a:spcPct val="90000"/>
              </a:lnSpc>
              <a:spcBef>
                <a:spcPts val="400"/>
              </a:spcBef>
              <a:spcAft>
                <a:spcPts val="0"/>
              </a:spcAft>
              <a:buClr>
                <a:schemeClr val="accent6"/>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2" name="Google Shape;142;p22"/>
          <p:cNvSpPr txBox="1"/>
          <p:nvPr>
            <p:ph idx="13" type="body"/>
          </p:nvPr>
        </p:nvSpPr>
        <p:spPr>
          <a:xfrm>
            <a:off x="7116318" y="1550357"/>
            <a:ext cx="1399050" cy="649575"/>
          </a:xfrm>
          <a:prstGeom prst="rect">
            <a:avLst/>
          </a:prstGeom>
          <a:noFill/>
          <a:ln cap="flat" cmpd="sng" w="19050">
            <a:solidFill>
              <a:schemeClr val="accent3"/>
            </a:solidFill>
            <a:prstDash val="solid"/>
            <a:round/>
            <a:headEnd len="sm" w="sm" type="none"/>
            <a:tailEnd len="sm" w="sm" type="none"/>
          </a:ln>
        </p:spPr>
        <p:txBody>
          <a:bodyPr anchorCtr="0" anchor="ctr"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Font typeface="Arial"/>
              <a:buNone/>
              <a:defRPr b="1" i="0" sz="1400">
                <a:solidFill>
                  <a:schemeClr val="accent6"/>
                </a:solidFill>
                <a:latin typeface="Arial"/>
                <a:ea typeface="Arial"/>
                <a:cs typeface="Arial"/>
                <a:sym typeface="Arial"/>
              </a:defRPr>
            </a:lvl1pPr>
            <a:lvl2pPr indent="-317500" lvl="1" marL="914400" algn="l">
              <a:lnSpc>
                <a:spcPct val="90000"/>
              </a:lnSpc>
              <a:spcBef>
                <a:spcPts val="400"/>
              </a:spcBef>
              <a:spcAft>
                <a:spcPts val="0"/>
              </a:spcAft>
              <a:buClr>
                <a:schemeClr val="accent6"/>
              </a:buClr>
              <a:buSzPts val="1400"/>
              <a:buChar char="•"/>
              <a:defRPr/>
            </a:lvl2pPr>
            <a:lvl3pPr indent="-317500" lvl="2" marL="1371600" algn="l">
              <a:lnSpc>
                <a:spcPct val="90000"/>
              </a:lnSpc>
              <a:spcBef>
                <a:spcPts val="400"/>
              </a:spcBef>
              <a:spcAft>
                <a:spcPts val="0"/>
              </a:spcAft>
              <a:buClr>
                <a:schemeClr val="accent6"/>
              </a:buClr>
              <a:buSzPts val="1400"/>
              <a:buChar char="•"/>
              <a:defRPr/>
            </a:lvl3pPr>
            <a:lvl4pPr indent="-317500" lvl="3" marL="1828800" algn="l">
              <a:lnSpc>
                <a:spcPct val="90000"/>
              </a:lnSpc>
              <a:spcBef>
                <a:spcPts val="400"/>
              </a:spcBef>
              <a:spcAft>
                <a:spcPts val="0"/>
              </a:spcAft>
              <a:buClr>
                <a:schemeClr val="accent6"/>
              </a:buClr>
              <a:buSzPts val="1400"/>
              <a:buChar char="•"/>
              <a:defRPr/>
            </a:lvl4pPr>
            <a:lvl5pPr indent="-317500" lvl="4" marL="2286000" algn="l">
              <a:lnSpc>
                <a:spcPct val="90000"/>
              </a:lnSpc>
              <a:spcBef>
                <a:spcPts val="400"/>
              </a:spcBef>
              <a:spcAft>
                <a:spcPts val="0"/>
              </a:spcAft>
              <a:buClr>
                <a:schemeClr val="accent6"/>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3" name="Google Shape;143;p22"/>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44" name="Google Shape;144;p22"/>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Thank you">
    <p:spTree>
      <p:nvGrpSpPr>
        <p:cNvPr id="145" name="Shape 145"/>
        <p:cNvGrpSpPr/>
        <p:nvPr/>
      </p:nvGrpSpPr>
      <p:grpSpPr>
        <a:xfrm>
          <a:off x="0" y="0"/>
          <a:ext cx="0" cy="0"/>
          <a:chOff x="0" y="0"/>
          <a:chExt cx="0" cy="0"/>
        </a:xfrm>
      </p:grpSpPr>
      <p:sp>
        <p:nvSpPr>
          <p:cNvPr id="146" name="Google Shape;146;p23"/>
          <p:cNvSpPr/>
          <p:nvPr/>
        </p:nvSpPr>
        <p:spPr>
          <a:xfrm>
            <a:off x="307764" y="9326"/>
            <a:ext cx="1091641" cy="764345"/>
          </a:xfrm>
          <a:custGeom>
            <a:rect b="b" l="l" r="r" t="t"/>
            <a:pathLst>
              <a:path extrusionOk="0" h="1019127" w="1455521">
                <a:moveTo>
                  <a:pt x="219223" y="0"/>
                </a:moveTo>
                <a:lnTo>
                  <a:pt x="1236298" y="0"/>
                </a:lnTo>
                <a:lnTo>
                  <a:pt x="1455521" y="385779"/>
                </a:lnTo>
                <a:lnTo>
                  <a:pt x="1095615" y="1019127"/>
                </a:lnTo>
                <a:lnTo>
                  <a:pt x="359906" y="1019127"/>
                </a:lnTo>
                <a:lnTo>
                  <a:pt x="0" y="385779"/>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47" name="Google Shape;147;p23"/>
          <p:cNvSpPr/>
          <p:nvPr/>
        </p:nvSpPr>
        <p:spPr>
          <a:xfrm>
            <a:off x="1184615" y="337503"/>
            <a:ext cx="1091700" cy="949950"/>
          </a:xfrm>
          <a:prstGeom prst="hexagon">
            <a:avLst>
              <a:gd fmla="val 28413" name="adj"/>
              <a:gd fmla="val 115470" name="vf"/>
            </a:avLst>
          </a:prstGeom>
          <a:solidFill>
            <a:srgbClr val="FABE7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48" name="Google Shape;148;p23"/>
          <p:cNvSpPr/>
          <p:nvPr/>
        </p:nvSpPr>
        <p:spPr>
          <a:xfrm>
            <a:off x="309164" y="852353"/>
            <a:ext cx="1091700" cy="949950"/>
          </a:xfrm>
          <a:prstGeom prst="hexagon">
            <a:avLst>
              <a:gd fmla="val 28413" name="adj"/>
              <a:gd fmla="val 115470" name="vf"/>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49" name="Google Shape;149;p23"/>
          <p:cNvSpPr/>
          <p:nvPr/>
        </p:nvSpPr>
        <p:spPr>
          <a:xfrm>
            <a:off x="1185053" y="1359328"/>
            <a:ext cx="1091700" cy="949950"/>
          </a:xfrm>
          <a:prstGeom prst="hexagon">
            <a:avLst>
              <a:gd fmla="val 28413" name="adj"/>
              <a:gd fmla="val 115470" name="vf"/>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50" name="Google Shape;150;p23"/>
          <p:cNvSpPr/>
          <p:nvPr/>
        </p:nvSpPr>
        <p:spPr>
          <a:xfrm>
            <a:off x="2965329" y="3436628"/>
            <a:ext cx="1091700" cy="949950"/>
          </a:xfrm>
          <a:prstGeom prst="hexagon">
            <a:avLst>
              <a:gd fmla="val 28413" name="adj"/>
              <a:gd fmla="val 115470" name="vf"/>
            </a:avLst>
          </a:prstGeom>
          <a:solidFill>
            <a:srgbClr val="FABE7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51" name="Google Shape;151;p23"/>
          <p:cNvSpPr/>
          <p:nvPr/>
        </p:nvSpPr>
        <p:spPr>
          <a:xfrm>
            <a:off x="2966822" y="4464102"/>
            <a:ext cx="1091641" cy="699419"/>
          </a:xfrm>
          <a:custGeom>
            <a:rect b="b" l="l" r="r" t="t"/>
            <a:pathLst>
              <a:path extrusionOk="0" h="932559" w="1455521">
                <a:moveTo>
                  <a:pt x="359906" y="0"/>
                </a:moveTo>
                <a:lnTo>
                  <a:pt x="1095615" y="0"/>
                </a:lnTo>
                <a:lnTo>
                  <a:pt x="1455521" y="633348"/>
                </a:lnTo>
                <a:lnTo>
                  <a:pt x="1285492" y="932559"/>
                </a:lnTo>
                <a:lnTo>
                  <a:pt x="170030" y="932559"/>
                </a:lnTo>
                <a:lnTo>
                  <a:pt x="0" y="633348"/>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52" name="Google Shape;152;p23"/>
          <p:cNvSpPr/>
          <p:nvPr/>
        </p:nvSpPr>
        <p:spPr>
          <a:xfrm>
            <a:off x="2087997" y="3934082"/>
            <a:ext cx="1091700" cy="949950"/>
          </a:xfrm>
          <a:prstGeom prst="hexagon">
            <a:avLst>
              <a:gd fmla="val 28413" name="adj"/>
              <a:gd fmla="val 115470" name="vf"/>
            </a:avLst>
          </a:prstGeom>
          <a:solidFill>
            <a:schemeClr val="accent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53" name="Google Shape;153;p23"/>
          <p:cNvSpPr/>
          <p:nvPr/>
        </p:nvSpPr>
        <p:spPr>
          <a:xfrm>
            <a:off x="2075358" y="2910465"/>
            <a:ext cx="1091700" cy="949950"/>
          </a:xfrm>
          <a:prstGeom prst="hexagon">
            <a:avLst>
              <a:gd fmla="val 28413" name="adj"/>
              <a:gd fmla="val 115470" name="vf"/>
            </a:avLst>
          </a:prstGeom>
          <a:solidFill>
            <a:srgbClr val="334C69"/>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54" name="Google Shape;154;p23"/>
          <p:cNvSpPr/>
          <p:nvPr/>
        </p:nvSpPr>
        <p:spPr>
          <a:xfrm>
            <a:off x="2776" y="336098"/>
            <a:ext cx="509153" cy="950022"/>
          </a:xfrm>
          <a:custGeom>
            <a:rect b="b" l="l" r="r" t="t"/>
            <a:pathLst>
              <a:path extrusionOk="0" h="1266696" w="678871">
                <a:moveTo>
                  <a:pt x="0" y="0"/>
                </a:moveTo>
                <a:lnTo>
                  <a:pt x="318965" y="0"/>
                </a:lnTo>
                <a:lnTo>
                  <a:pt x="678871" y="633348"/>
                </a:lnTo>
                <a:lnTo>
                  <a:pt x="318965" y="1266696"/>
                </a:lnTo>
                <a:lnTo>
                  <a:pt x="0" y="1266696"/>
                </a:lnTo>
                <a:close/>
              </a:path>
            </a:pathLst>
          </a:custGeom>
          <a:noFill/>
          <a:ln cap="flat" cmpd="sng" w="19050">
            <a:solidFill>
              <a:schemeClr val="accent6"/>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55" name="Google Shape;155;p23"/>
          <p:cNvSpPr/>
          <p:nvPr/>
        </p:nvSpPr>
        <p:spPr>
          <a:xfrm>
            <a:off x="1185265" y="2387095"/>
            <a:ext cx="1091700" cy="949950"/>
          </a:xfrm>
          <a:prstGeom prst="hexagon">
            <a:avLst>
              <a:gd fmla="val 28413" name="adj"/>
              <a:gd fmla="val 115470" name="vf"/>
            </a:avLst>
          </a:prstGeom>
          <a:noFill/>
          <a:ln cap="flat" cmpd="sng" w="19050">
            <a:solidFill>
              <a:srgbClr val="FABE77"/>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56" name="Google Shape;156;p23"/>
          <p:cNvSpPr/>
          <p:nvPr/>
        </p:nvSpPr>
        <p:spPr>
          <a:xfrm>
            <a:off x="4751236" y="4471678"/>
            <a:ext cx="1091641" cy="676171"/>
          </a:xfrm>
          <a:custGeom>
            <a:rect b="b" l="l" r="r" t="t"/>
            <a:pathLst>
              <a:path extrusionOk="0" h="901561" w="1455521">
                <a:moveTo>
                  <a:pt x="359906" y="0"/>
                </a:moveTo>
                <a:lnTo>
                  <a:pt x="1095615" y="0"/>
                </a:lnTo>
                <a:lnTo>
                  <a:pt x="1455521" y="633348"/>
                </a:lnTo>
                <a:lnTo>
                  <a:pt x="1303107" y="901561"/>
                </a:lnTo>
                <a:lnTo>
                  <a:pt x="152415" y="901561"/>
                </a:lnTo>
                <a:lnTo>
                  <a:pt x="0" y="633348"/>
                </a:lnTo>
                <a:close/>
              </a:path>
            </a:pathLst>
          </a:custGeom>
          <a:noFill/>
          <a:ln cap="flat" cmpd="sng" w="19050">
            <a:solidFill>
              <a:schemeClr val="accent6"/>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57" name="Google Shape;157;p23"/>
          <p:cNvSpPr/>
          <p:nvPr>
            <p:ph idx="2" type="pic"/>
          </p:nvPr>
        </p:nvSpPr>
        <p:spPr>
          <a:xfrm>
            <a:off x="2066211" y="1876574"/>
            <a:ext cx="1099350" cy="967050"/>
          </a:xfrm>
          <a:prstGeom prst="hexagon">
            <a:avLst>
              <a:gd fmla="val 28349" name="adj"/>
              <a:gd fmla="val 115470" name="vf"/>
            </a:avLst>
          </a:prstGeom>
          <a:noFill/>
          <a:ln>
            <a:noFill/>
          </a:ln>
        </p:spPr>
      </p:sp>
      <p:sp>
        <p:nvSpPr>
          <p:cNvPr id="158" name="Google Shape;158;p23"/>
          <p:cNvSpPr/>
          <p:nvPr>
            <p:ph idx="3" type="pic"/>
          </p:nvPr>
        </p:nvSpPr>
        <p:spPr>
          <a:xfrm>
            <a:off x="293333" y="1870039"/>
            <a:ext cx="1099350" cy="967050"/>
          </a:xfrm>
          <a:prstGeom prst="hexagon">
            <a:avLst>
              <a:gd fmla="val 28349" name="adj"/>
              <a:gd fmla="val 115470" name="vf"/>
            </a:avLst>
          </a:prstGeom>
          <a:noFill/>
          <a:ln>
            <a:noFill/>
          </a:ln>
        </p:spPr>
      </p:sp>
      <p:sp>
        <p:nvSpPr>
          <p:cNvPr id="159" name="Google Shape;159;p23"/>
          <p:cNvSpPr/>
          <p:nvPr>
            <p:ph idx="4" type="pic"/>
          </p:nvPr>
        </p:nvSpPr>
        <p:spPr>
          <a:xfrm>
            <a:off x="3863559" y="3929010"/>
            <a:ext cx="1099350" cy="967050"/>
          </a:xfrm>
          <a:prstGeom prst="hexagon">
            <a:avLst>
              <a:gd fmla="val 28349" name="adj"/>
              <a:gd fmla="val 115470" name="vf"/>
            </a:avLst>
          </a:prstGeom>
          <a:noFill/>
          <a:ln>
            <a:noFill/>
          </a:ln>
        </p:spPr>
      </p:sp>
      <p:sp>
        <p:nvSpPr>
          <p:cNvPr id="160" name="Google Shape;160;p23"/>
          <p:cNvSpPr/>
          <p:nvPr>
            <p:ph idx="5" type="pic"/>
          </p:nvPr>
        </p:nvSpPr>
        <p:spPr>
          <a:xfrm>
            <a:off x="2961449" y="2396196"/>
            <a:ext cx="1099350" cy="967050"/>
          </a:xfrm>
          <a:prstGeom prst="hexagon">
            <a:avLst>
              <a:gd fmla="val 28349" name="adj"/>
              <a:gd fmla="val 115470" name="vf"/>
            </a:avLst>
          </a:prstGeom>
          <a:noFill/>
          <a:ln>
            <a:noFill/>
          </a:ln>
        </p:spPr>
      </p:sp>
      <p:sp>
        <p:nvSpPr>
          <p:cNvPr descr="Click icon to add picture" id="161" name="Google Shape;161;p23"/>
          <p:cNvSpPr txBox="1"/>
          <p:nvPr>
            <p:ph idx="1" type="body"/>
          </p:nvPr>
        </p:nvSpPr>
        <p:spPr>
          <a:xfrm>
            <a:off x="4572000" y="2320493"/>
            <a:ext cx="2275650" cy="140985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0"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2" name="Google Shape;162;p23"/>
          <p:cNvSpPr txBox="1"/>
          <p:nvPr>
            <p:ph type="title"/>
          </p:nvPr>
        </p:nvSpPr>
        <p:spPr>
          <a:xfrm>
            <a:off x="4572000" y="1277654"/>
            <a:ext cx="3791700" cy="994275"/>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63" name="Google Shape;163;p23"/>
          <p:cNvSpPr/>
          <p:nvPr/>
        </p:nvSpPr>
        <p:spPr>
          <a:xfrm>
            <a:off x="-4903" y="1361313"/>
            <a:ext cx="523079" cy="950022"/>
          </a:xfrm>
          <a:custGeom>
            <a:rect b="b" l="l" r="r" t="t"/>
            <a:pathLst>
              <a:path extrusionOk="0" h="1266696" w="697438">
                <a:moveTo>
                  <a:pt x="8792" y="8793"/>
                </a:moveTo>
                <a:lnTo>
                  <a:pt x="337532" y="0"/>
                </a:lnTo>
                <a:lnTo>
                  <a:pt x="697438" y="633348"/>
                </a:lnTo>
                <a:lnTo>
                  <a:pt x="337532" y="1266696"/>
                </a:lnTo>
                <a:lnTo>
                  <a:pt x="0" y="1266696"/>
                </a:lnTo>
                <a:cubicBezTo>
                  <a:pt x="0" y="844464"/>
                  <a:pt x="8792" y="431025"/>
                  <a:pt x="8792" y="8793"/>
                </a:cubicBezTo>
                <a:close/>
              </a:path>
            </a:pathLst>
          </a:custGeom>
          <a:noFill/>
          <a:ln cap="flat" cmpd="sng" w="19050">
            <a:solidFill>
              <a:srgbClr val="D5DFE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164" name="Google Shape;164;p23"/>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lgn="r">
              <a:buNone/>
              <a:defRPr sz="1300"/>
            </a:lvl1pPr>
            <a:lvl2pPr lvl="1" algn="r">
              <a:buNone/>
              <a:defRPr sz="1300"/>
            </a:lvl2pPr>
            <a:lvl3pPr lvl="2" algn="r">
              <a:buNone/>
              <a:defRPr sz="1300"/>
            </a:lvl3pPr>
            <a:lvl4pPr lvl="3" algn="r">
              <a:buNone/>
              <a:defRPr sz="1300"/>
            </a:lvl4pPr>
            <a:lvl5pPr lvl="4" algn="r">
              <a:buNone/>
              <a:defRPr sz="1300"/>
            </a:lvl5pPr>
            <a:lvl6pPr lvl="5" algn="r">
              <a:buNone/>
              <a:defRPr sz="1300"/>
            </a:lvl6pPr>
            <a:lvl7pPr lvl="6" algn="r">
              <a:buNone/>
              <a:defRPr sz="1300"/>
            </a:lvl7pPr>
            <a:lvl8pPr lvl="7" algn="r">
              <a:buNone/>
              <a:defRPr sz="1300"/>
            </a:lvl8pPr>
            <a:lvl9pPr lvl="8" algn="r">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p:cSld name="Quote ">
    <p:spTree>
      <p:nvGrpSpPr>
        <p:cNvPr id="165" name="Shape 165"/>
        <p:cNvGrpSpPr/>
        <p:nvPr/>
      </p:nvGrpSpPr>
      <p:grpSpPr>
        <a:xfrm>
          <a:off x="0" y="0"/>
          <a:ext cx="0" cy="0"/>
          <a:chOff x="0" y="0"/>
          <a:chExt cx="0" cy="0"/>
        </a:xfrm>
      </p:grpSpPr>
      <p:sp>
        <p:nvSpPr>
          <p:cNvPr id="166" name="Google Shape;166;p24"/>
          <p:cNvSpPr txBox="1"/>
          <p:nvPr>
            <p:ph type="title"/>
          </p:nvPr>
        </p:nvSpPr>
        <p:spPr>
          <a:xfrm>
            <a:off x="4574309" y="1392146"/>
            <a:ext cx="3388500" cy="126675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accent6"/>
              </a:buClr>
              <a:buSzPts val="2000"/>
              <a:buFont typeface="Arial"/>
              <a:buNone/>
              <a:defRPr sz="2000">
                <a:latin typeface="Arial"/>
                <a:ea typeface="Arial"/>
                <a:cs typeface="Arial"/>
                <a:sym typeface="Aria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67" name="Google Shape;167;p24"/>
          <p:cNvSpPr txBox="1"/>
          <p:nvPr>
            <p:ph idx="1" type="body"/>
          </p:nvPr>
        </p:nvSpPr>
        <p:spPr>
          <a:xfrm>
            <a:off x="4571999" y="2771261"/>
            <a:ext cx="3504600" cy="126675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4"/>
              </a:buClr>
              <a:buSzPts val="1100"/>
              <a:buNone/>
              <a:defRPr b="0" sz="1100">
                <a:solidFill>
                  <a:schemeClr val="accent4"/>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8" name="Google Shape;168;p24"/>
          <p:cNvSpPr/>
          <p:nvPr/>
        </p:nvSpPr>
        <p:spPr>
          <a:xfrm>
            <a:off x="2882669" y="541889"/>
            <a:ext cx="929633" cy="1056760"/>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ADC0D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9" name="Google Shape;169;p24"/>
          <p:cNvSpPr/>
          <p:nvPr/>
        </p:nvSpPr>
        <p:spPr>
          <a:xfrm>
            <a:off x="917947" y="1077685"/>
            <a:ext cx="2138978" cy="245319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CD3A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Arial"/>
              <a:ea typeface="Arial"/>
              <a:cs typeface="Arial"/>
              <a:sym typeface="Arial"/>
            </a:endParaRPr>
          </a:p>
        </p:txBody>
      </p:sp>
      <p:sp>
        <p:nvSpPr>
          <p:cNvPr id="170" name="Google Shape;170;p24"/>
          <p:cNvSpPr/>
          <p:nvPr/>
        </p:nvSpPr>
        <p:spPr>
          <a:xfrm>
            <a:off x="569026" y="2593166"/>
            <a:ext cx="904952" cy="1037889"/>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6"/>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1" name="Google Shape;171;p24"/>
          <p:cNvSpPr/>
          <p:nvPr/>
        </p:nvSpPr>
        <p:spPr>
          <a:xfrm>
            <a:off x="2188436" y="3496623"/>
            <a:ext cx="494851" cy="566121"/>
          </a:xfrm>
          <a:custGeom>
            <a:rect b="b" l="l" r="r" t="t"/>
            <a:pathLst>
              <a:path extrusionOk="0" h="5032188" w="4398682">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EE8CF"/>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rgbClr val="FFFFFF"/>
              </a:solidFill>
              <a:latin typeface="Mate"/>
              <a:ea typeface="Mate"/>
              <a:cs typeface="Mate"/>
              <a:sym typeface="Mate"/>
            </a:endParaRPr>
          </a:p>
        </p:txBody>
      </p:sp>
      <p:sp>
        <p:nvSpPr>
          <p:cNvPr id="172" name="Google Shape;172;p24"/>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73" name="Google Shape;173;p24"/>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 Team Members">
  <p:cSld name="8 Team Members">
    <p:spTree>
      <p:nvGrpSpPr>
        <p:cNvPr id="174" name="Shape 174"/>
        <p:cNvGrpSpPr/>
        <p:nvPr/>
      </p:nvGrpSpPr>
      <p:grpSpPr>
        <a:xfrm>
          <a:off x="0" y="0"/>
          <a:ext cx="0" cy="0"/>
          <a:chOff x="0" y="0"/>
          <a:chExt cx="0" cy="0"/>
        </a:xfrm>
      </p:grpSpPr>
      <p:sp>
        <p:nvSpPr>
          <p:cNvPr id="175" name="Google Shape;175;p25"/>
          <p:cNvSpPr txBox="1"/>
          <p:nvPr>
            <p:ph type="title"/>
          </p:nvPr>
        </p:nvSpPr>
        <p:spPr>
          <a:xfrm>
            <a:off x="382181" y="1775470"/>
            <a:ext cx="2932425" cy="2722275"/>
          </a:xfrm>
          <a:prstGeom prst="rect">
            <a:avLst/>
          </a:prstGeom>
          <a:noFill/>
          <a:ln>
            <a:noFill/>
          </a:ln>
        </p:spPr>
        <p:txBody>
          <a:bodyPr anchorCtr="0" anchor="t"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76" name="Google Shape;176;p25"/>
          <p:cNvSpPr/>
          <p:nvPr>
            <p:ph idx="2" type="pic"/>
          </p:nvPr>
        </p:nvSpPr>
        <p:spPr>
          <a:xfrm>
            <a:off x="3202347" y="327341"/>
            <a:ext cx="879975" cy="1018350"/>
          </a:xfrm>
          <a:prstGeom prst="rect">
            <a:avLst/>
          </a:prstGeom>
          <a:noFill/>
          <a:ln>
            <a:noFill/>
          </a:ln>
        </p:spPr>
      </p:sp>
      <p:sp>
        <p:nvSpPr>
          <p:cNvPr descr="Click icon to add picture" id="177" name="Google Shape;177;p25"/>
          <p:cNvSpPr txBox="1"/>
          <p:nvPr>
            <p:ph idx="1" type="body"/>
          </p:nvPr>
        </p:nvSpPr>
        <p:spPr>
          <a:xfrm>
            <a:off x="4140158" y="391886"/>
            <a:ext cx="1717425" cy="470025"/>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8" name="Google Shape;178;p25"/>
          <p:cNvSpPr txBox="1"/>
          <p:nvPr>
            <p:ph idx="3" type="body"/>
          </p:nvPr>
        </p:nvSpPr>
        <p:spPr>
          <a:xfrm>
            <a:off x="4140158" y="874411"/>
            <a:ext cx="1717425" cy="3798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9" name="Google Shape;179;p25"/>
          <p:cNvSpPr/>
          <p:nvPr>
            <p:ph idx="4" type="pic"/>
          </p:nvPr>
        </p:nvSpPr>
        <p:spPr>
          <a:xfrm>
            <a:off x="6044937" y="327341"/>
            <a:ext cx="879975" cy="1018350"/>
          </a:xfrm>
          <a:prstGeom prst="rect">
            <a:avLst/>
          </a:prstGeom>
          <a:noFill/>
          <a:ln>
            <a:noFill/>
          </a:ln>
        </p:spPr>
      </p:sp>
      <p:sp>
        <p:nvSpPr>
          <p:cNvPr descr="Click icon to add picture" id="180" name="Google Shape;180;p25"/>
          <p:cNvSpPr txBox="1"/>
          <p:nvPr>
            <p:ph idx="5" type="body"/>
          </p:nvPr>
        </p:nvSpPr>
        <p:spPr>
          <a:xfrm>
            <a:off x="6982417" y="482000"/>
            <a:ext cx="1573425" cy="37980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1" name="Google Shape;181;p25"/>
          <p:cNvSpPr txBox="1"/>
          <p:nvPr>
            <p:ph idx="6" type="body"/>
          </p:nvPr>
        </p:nvSpPr>
        <p:spPr>
          <a:xfrm>
            <a:off x="6982418" y="874411"/>
            <a:ext cx="1573425" cy="37980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2" name="Google Shape;182;p25"/>
          <p:cNvSpPr/>
          <p:nvPr>
            <p:ph idx="7" type="pic"/>
          </p:nvPr>
        </p:nvSpPr>
        <p:spPr>
          <a:xfrm>
            <a:off x="3202347" y="1503167"/>
            <a:ext cx="879975" cy="1018350"/>
          </a:xfrm>
          <a:prstGeom prst="rect">
            <a:avLst/>
          </a:prstGeom>
          <a:noFill/>
          <a:ln>
            <a:noFill/>
          </a:ln>
        </p:spPr>
      </p:sp>
      <p:sp>
        <p:nvSpPr>
          <p:cNvPr descr="Click icon to add picture" id="183" name="Google Shape;183;p25"/>
          <p:cNvSpPr txBox="1"/>
          <p:nvPr>
            <p:ph idx="8" type="body"/>
          </p:nvPr>
        </p:nvSpPr>
        <p:spPr>
          <a:xfrm>
            <a:off x="4140158" y="1578878"/>
            <a:ext cx="1644750" cy="46305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4" name="Google Shape;184;p25"/>
          <p:cNvSpPr txBox="1"/>
          <p:nvPr>
            <p:ph idx="9" type="body"/>
          </p:nvPr>
        </p:nvSpPr>
        <p:spPr>
          <a:xfrm>
            <a:off x="4140159" y="2054791"/>
            <a:ext cx="1644750" cy="37980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5" name="Google Shape;185;p25"/>
          <p:cNvSpPr/>
          <p:nvPr>
            <p:ph idx="13" type="pic"/>
          </p:nvPr>
        </p:nvSpPr>
        <p:spPr>
          <a:xfrm>
            <a:off x="6044937" y="1503167"/>
            <a:ext cx="879975" cy="1018350"/>
          </a:xfrm>
          <a:prstGeom prst="rect">
            <a:avLst/>
          </a:prstGeom>
          <a:noFill/>
          <a:ln>
            <a:noFill/>
          </a:ln>
        </p:spPr>
      </p:sp>
      <p:sp>
        <p:nvSpPr>
          <p:cNvPr descr="Click icon to add picture" id="186" name="Google Shape;186;p25"/>
          <p:cNvSpPr txBox="1"/>
          <p:nvPr>
            <p:ph idx="14" type="body"/>
          </p:nvPr>
        </p:nvSpPr>
        <p:spPr>
          <a:xfrm>
            <a:off x="6982417" y="1524152"/>
            <a:ext cx="1573425" cy="525825"/>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7" name="Google Shape;187;p25"/>
          <p:cNvSpPr txBox="1"/>
          <p:nvPr>
            <p:ph idx="15" type="body"/>
          </p:nvPr>
        </p:nvSpPr>
        <p:spPr>
          <a:xfrm>
            <a:off x="6982417" y="2059805"/>
            <a:ext cx="1573425" cy="37980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8" name="Google Shape;188;p25"/>
          <p:cNvSpPr/>
          <p:nvPr>
            <p:ph idx="16" type="pic"/>
          </p:nvPr>
        </p:nvSpPr>
        <p:spPr>
          <a:xfrm>
            <a:off x="3202347" y="2678993"/>
            <a:ext cx="879975" cy="1018350"/>
          </a:xfrm>
          <a:prstGeom prst="rect">
            <a:avLst/>
          </a:prstGeom>
          <a:noFill/>
          <a:ln>
            <a:noFill/>
          </a:ln>
        </p:spPr>
      </p:sp>
      <p:sp>
        <p:nvSpPr>
          <p:cNvPr descr="Click icon to add picture" id="189" name="Google Shape;189;p25"/>
          <p:cNvSpPr txBox="1"/>
          <p:nvPr>
            <p:ph idx="17" type="body"/>
          </p:nvPr>
        </p:nvSpPr>
        <p:spPr>
          <a:xfrm>
            <a:off x="4140158" y="2831637"/>
            <a:ext cx="1573425" cy="37980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0" name="Google Shape;190;p25"/>
          <p:cNvSpPr txBox="1"/>
          <p:nvPr>
            <p:ph idx="18" type="body"/>
          </p:nvPr>
        </p:nvSpPr>
        <p:spPr>
          <a:xfrm>
            <a:off x="4140158" y="3234058"/>
            <a:ext cx="1573425" cy="37980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1" name="Google Shape;191;p25"/>
          <p:cNvSpPr/>
          <p:nvPr>
            <p:ph idx="19" type="pic"/>
          </p:nvPr>
        </p:nvSpPr>
        <p:spPr>
          <a:xfrm>
            <a:off x="6044937" y="2678993"/>
            <a:ext cx="879975" cy="1018350"/>
          </a:xfrm>
          <a:prstGeom prst="rect">
            <a:avLst/>
          </a:prstGeom>
          <a:noFill/>
          <a:ln>
            <a:noFill/>
          </a:ln>
        </p:spPr>
      </p:sp>
      <p:sp>
        <p:nvSpPr>
          <p:cNvPr descr="Click icon to add picture" id="192" name="Google Shape;192;p25"/>
          <p:cNvSpPr txBox="1"/>
          <p:nvPr>
            <p:ph idx="20" type="body"/>
          </p:nvPr>
        </p:nvSpPr>
        <p:spPr>
          <a:xfrm>
            <a:off x="6982417" y="2831637"/>
            <a:ext cx="1573425" cy="37980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3" name="Google Shape;193;p25"/>
          <p:cNvSpPr txBox="1"/>
          <p:nvPr>
            <p:ph idx="21" type="body"/>
          </p:nvPr>
        </p:nvSpPr>
        <p:spPr>
          <a:xfrm>
            <a:off x="6982418" y="3234058"/>
            <a:ext cx="1573425" cy="37980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4" name="Google Shape;194;p25"/>
          <p:cNvSpPr/>
          <p:nvPr>
            <p:ph idx="22" type="pic"/>
          </p:nvPr>
        </p:nvSpPr>
        <p:spPr>
          <a:xfrm>
            <a:off x="3202347" y="3865211"/>
            <a:ext cx="879975" cy="1018350"/>
          </a:xfrm>
          <a:prstGeom prst="rect">
            <a:avLst/>
          </a:prstGeom>
          <a:noFill/>
          <a:ln>
            <a:noFill/>
          </a:ln>
        </p:spPr>
      </p:sp>
      <p:sp>
        <p:nvSpPr>
          <p:cNvPr descr="Click icon to add picture" id="195" name="Google Shape;195;p25"/>
          <p:cNvSpPr txBox="1"/>
          <p:nvPr>
            <p:ph idx="23" type="body"/>
          </p:nvPr>
        </p:nvSpPr>
        <p:spPr>
          <a:xfrm>
            <a:off x="4140158" y="4027087"/>
            <a:ext cx="1573425" cy="37980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6" name="Google Shape;196;p25"/>
          <p:cNvSpPr txBox="1"/>
          <p:nvPr>
            <p:ph idx="24" type="body"/>
          </p:nvPr>
        </p:nvSpPr>
        <p:spPr>
          <a:xfrm>
            <a:off x="4140158" y="4426196"/>
            <a:ext cx="1573425" cy="37980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7" name="Google Shape;197;p25"/>
          <p:cNvSpPr/>
          <p:nvPr>
            <p:ph idx="25" type="pic"/>
          </p:nvPr>
        </p:nvSpPr>
        <p:spPr>
          <a:xfrm>
            <a:off x="6044937" y="3865211"/>
            <a:ext cx="879975" cy="1018350"/>
          </a:xfrm>
          <a:prstGeom prst="rect">
            <a:avLst/>
          </a:prstGeom>
          <a:noFill/>
          <a:ln>
            <a:noFill/>
          </a:ln>
        </p:spPr>
      </p:sp>
      <p:sp>
        <p:nvSpPr>
          <p:cNvPr descr="Click icon to add picture" id="198" name="Google Shape;198;p25"/>
          <p:cNvSpPr txBox="1"/>
          <p:nvPr>
            <p:ph idx="26" type="body"/>
          </p:nvPr>
        </p:nvSpPr>
        <p:spPr>
          <a:xfrm>
            <a:off x="6985209" y="4027087"/>
            <a:ext cx="1573425" cy="37980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9" name="Google Shape;199;p25"/>
          <p:cNvSpPr txBox="1"/>
          <p:nvPr>
            <p:ph idx="27" type="body"/>
          </p:nvPr>
        </p:nvSpPr>
        <p:spPr>
          <a:xfrm>
            <a:off x="6982418" y="4426196"/>
            <a:ext cx="1573425" cy="37980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0" name="Google Shape;200;p25"/>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01" name="Google Shape;201;p25"/>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with Icons">
  <p:cSld name="5 Column with Icons">
    <p:spTree>
      <p:nvGrpSpPr>
        <p:cNvPr id="202" name="Shape 202"/>
        <p:cNvGrpSpPr/>
        <p:nvPr/>
      </p:nvGrpSpPr>
      <p:grpSpPr>
        <a:xfrm>
          <a:off x="0" y="0"/>
          <a:ext cx="0" cy="0"/>
          <a:chOff x="0" y="0"/>
          <a:chExt cx="0" cy="0"/>
        </a:xfrm>
      </p:grpSpPr>
      <p:sp>
        <p:nvSpPr>
          <p:cNvPr id="203" name="Google Shape;203;p26"/>
          <p:cNvSpPr/>
          <p:nvPr/>
        </p:nvSpPr>
        <p:spPr>
          <a:xfrm>
            <a:off x="1591227" y="1552955"/>
            <a:ext cx="1184665" cy="137756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204" name="Google Shape;204;p26"/>
          <p:cNvSpPr/>
          <p:nvPr/>
        </p:nvSpPr>
        <p:spPr>
          <a:xfrm>
            <a:off x="3131150" y="1555080"/>
            <a:ext cx="1184665" cy="137756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205" name="Google Shape;205;p26"/>
          <p:cNvSpPr/>
          <p:nvPr/>
        </p:nvSpPr>
        <p:spPr>
          <a:xfrm>
            <a:off x="4731284" y="1548390"/>
            <a:ext cx="1184665" cy="137756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206" name="Google Shape;206;p26"/>
          <p:cNvSpPr/>
          <p:nvPr/>
        </p:nvSpPr>
        <p:spPr>
          <a:xfrm>
            <a:off x="6305364" y="1551735"/>
            <a:ext cx="1184665" cy="137756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descr="Click icon to add picture" id="207" name="Google Shape;207;p26"/>
          <p:cNvSpPr txBox="1"/>
          <p:nvPr>
            <p:ph idx="1" type="body"/>
          </p:nvPr>
        </p:nvSpPr>
        <p:spPr>
          <a:xfrm>
            <a:off x="616328" y="3312424"/>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8" name="Google Shape;208;p26"/>
          <p:cNvSpPr txBox="1"/>
          <p:nvPr>
            <p:ph idx="2" type="body"/>
          </p:nvPr>
        </p:nvSpPr>
        <p:spPr>
          <a:xfrm>
            <a:off x="684470" y="3755798"/>
            <a:ext cx="1268775" cy="6084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09" name="Google Shape;209;p26"/>
          <p:cNvSpPr txBox="1"/>
          <p:nvPr>
            <p:ph idx="3" type="body"/>
          </p:nvPr>
        </p:nvSpPr>
        <p:spPr>
          <a:xfrm>
            <a:off x="2166236" y="3312424"/>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0" name="Google Shape;210;p26"/>
          <p:cNvSpPr txBox="1"/>
          <p:nvPr>
            <p:ph idx="4" type="body"/>
          </p:nvPr>
        </p:nvSpPr>
        <p:spPr>
          <a:xfrm>
            <a:off x="2234378" y="3755798"/>
            <a:ext cx="1268775" cy="6084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11" name="Google Shape;211;p26"/>
          <p:cNvSpPr txBox="1"/>
          <p:nvPr>
            <p:ph idx="5" type="body"/>
          </p:nvPr>
        </p:nvSpPr>
        <p:spPr>
          <a:xfrm>
            <a:off x="3805424" y="3312424"/>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2" name="Google Shape;212;p26"/>
          <p:cNvSpPr txBox="1"/>
          <p:nvPr>
            <p:ph idx="6" type="body"/>
          </p:nvPr>
        </p:nvSpPr>
        <p:spPr>
          <a:xfrm>
            <a:off x="3873566" y="3755798"/>
            <a:ext cx="1268775" cy="6084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13" name="Google Shape;213;p26"/>
          <p:cNvSpPr txBox="1"/>
          <p:nvPr>
            <p:ph idx="7" type="body"/>
          </p:nvPr>
        </p:nvSpPr>
        <p:spPr>
          <a:xfrm>
            <a:off x="5444612" y="3312424"/>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4" name="Google Shape;214;p26"/>
          <p:cNvSpPr txBox="1"/>
          <p:nvPr>
            <p:ph idx="8" type="body"/>
          </p:nvPr>
        </p:nvSpPr>
        <p:spPr>
          <a:xfrm>
            <a:off x="5512754" y="3755798"/>
            <a:ext cx="1268775" cy="6084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15" name="Google Shape;215;p26"/>
          <p:cNvSpPr txBox="1"/>
          <p:nvPr>
            <p:ph idx="9" type="body"/>
          </p:nvPr>
        </p:nvSpPr>
        <p:spPr>
          <a:xfrm>
            <a:off x="7083799" y="3312424"/>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6" name="Google Shape;216;p26"/>
          <p:cNvSpPr txBox="1"/>
          <p:nvPr>
            <p:ph idx="13" type="body"/>
          </p:nvPr>
        </p:nvSpPr>
        <p:spPr>
          <a:xfrm>
            <a:off x="7151942" y="3755798"/>
            <a:ext cx="1268775" cy="608400"/>
          </a:xfrm>
          <a:prstGeom prst="rect">
            <a:avLst/>
          </a:prstGeom>
          <a:noFill/>
          <a:ln>
            <a:noFill/>
          </a:ln>
        </p:spPr>
        <p:txBody>
          <a:bodyPr anchorCtr="0" anchor="t" bIns="34275" lIns="68575" spcFirstLastPara="1" rIns="68575" wrap="square" tIns="34275">
            <a:noAutofit/>
          </a:bodyPr>
          <a:lstStyle>
            <a:lvl1pPr indent="-228600" lvl="0" marL="457200" algn="ctr">
              <a:lnSpc>
                <a:spcPct val="100000"/>
              </a:lnSpc>
              <a:spcBef>
                <a:spcPts val="0"/>
              </a:spcBef>
              <a:spcAft>
                <a:spcPts val="0"/>
              </a:spcAft>
              <a:buClr>
                <a:schemeClr val="accent6"/>
              </a:buClr>
              <a:buSzPts val="1100"/>
              <a:buNone/>
              <a:defRPr b="0" i="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7" name="Google Shape;217;p26"/>
          <p:cNvSpPr/>
          <p:nvPr>
            <p:ph idx="14" type="pic"/>
          </p:nvPr>
        </p:nvSpPr>
        <p:spPr>
          <a:xfrm>
            <a:off x="737462" y="1555079"/>
            <a:ext cx="1215675" cy="1381275"/>
          </a:xfrm>
          <a:prstGeom prst="rect">
            <a:avLst/>
          </a:prstGeom>
          <a:solidFill>
            <a:srgbClr val="F2F2F2"/>
          </a:solidFill>
          <a:ln>
            <a:noFill/>
          </a:ln>
        </p:spPr>
      </p:sp>
      <p:sp>
        <p:nvSpPr>
          <p:cNvPr id="218" name="Google Shape;218;p26"/>
          <p:cNvSpPr/>
          <p:nvPr>
            <p:ph idx="15" type="pic"/>
          </p:nvPr>
        </p:nvSpPr>
        <p:spPr>
          <a:xfrm>
            <a:off x="2332010" y="1555079"/>
            <a:ext cx="1215675" cy="1381275"/>
          </a:xfrm>
          <a:prstGeom prst="rect">
            <a:avLst/>
          </a:prstGeom>
          <a:solidFill>
            <a:srgbClr val="F2F2F2"/>
          </a:solidFill>
          <a:ln>
            <a:noFill/>
          </a:ln>
        </p:spPr>
      </p:sp>
      <p:sp>
        <p:nvSpPr>
          <p:cNvPr id="219" name="Google Shape;219;p26"/>
          <p:cNvSpPr/>
          <p:nvPr>
            <p:ph idx="16" type="pic"/>
          </p:nvPr>
        </p:nvSpPr>
        <p:spPr>
          <a:xfrm>
            <a:off x="3926558" y="1555079"/>
            <a:ext cx="1215675" cy="1381275"/>
          </a:xfrm>
          <a:prstGeom prst="rect">
            <a:avLst/>
          </a:prstGeom>
          <a:solidFill>
            <a:srgbClr val="F2F2F2"/>
          </a:solidFill>
          <a:ln>
            <a:noFill/>
          </a:ln>
        </p:spPr>
      </p:sp>
      <p:sp>
        <p:nvSpPr>
          <p:cNvPr id="220" name="Google Shape;220;p26"/>
          <p:cNvSpPr/>
          <p:nvPr>
            <p:ph idx="17" type="pic"/>
          </p:nvPr>
        </p:nvSpPr>
        <p:spPr>
          <a:xfrm>
            <a:off x="5521106" y="1555079"/>
            <a:ext cx="1215675" cy="1381275"/>
          </a:xfrm>
          <a:prstGeom prst="rect">
            <a:avLst/>
          </a:prstGeom>
          <a:solidFill>
            <a:srgbClr val="F2F2F2"/>
          </a:solidFill>
          <a:ln>
            <a:noFill/>
          </a:ln>
        </p:spPr>
      </p:sp>
      <p:sp>
        <p:nvSpPr>
          <p:cNvPr id="221" name="Google Shape;221;p26"/>
          <p:cNvSpPr/>
          <p:nvPr>
            <p:ph idx="18" type="pic"/>
          </p:nvPr>
        </p:nvSpPr>
        <p:spPr>
          <a:xfrm>
            <a:off x="7115652" y="1555079"/>
            <a:ext cx="1215675" cy="1381275"/>
          </a:xfrm>
          <a:prstGeom prst="rect">
            <a:avLst/>
          </a:prstGeom>
          <a:solidFill>
            <a:srgbClr val="F2F2F2"/>
          </a:solidFill>
          <a:ln>
            <a:noFill/>
          </a:ln>
        </p:spPr>
      </p:sp>
      <p:sp>
        <p:nvSpPr>
          <p:cNvPr id="222" name="Google Shape;222;p26"/>
          <p:cNvSpPr txBox="1"/>
          <p:nvPr>
            <p:ph type="title"/>
          </p:nvPr>
        </p:nvSpPr>
        <p:spPr>
          <a:xfrm>
            <a:off x="628650" y="273844"/>
            <a:ext cx="7886700" cy="994275"/>
          </a:xfrm>
          <a:prstGeom prst="rect">
            <a:avLst/>
          </a:prstGeom>
          <a:noFill/>
          <a:ln>
            <a:noFill/>
          </a:ln>
        </p:spPr>
        <p:txBody>
          <a:bodyPr anchorCtr="0" anchor="ctr" bIns="34275" lIns="68575" spcFirstLastPara="1" rIns="68575" wrap="square" tIns="34275">
            <a:noAutofit/>
          </a:bodyPr>
          <a:lstStyle>
            <a:lvl1pPr lvl="0" algn="ctr">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23" name="Google Shape;223;p26"/>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24" name="Google Shape;224;p26"/>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Timeline">
    <p:spTree>
      <p:nvGrpSpPr>
        <p:cNvPr id="225" name="Shape 225"/>
        <p:cNvGrpSpPr/>
        <p:nvPr/>
      </p:nvGrpSpPr>
      <p:grpSpPr>
        <a:xfrm>
          <a:off x="0" y="0"/>
          <a:ext cx="0" cy="0"/>
          <a:chOff x="0" y="0"/>
          <a:chExt cx="0" cy="0"/>
        </a:xfrm>
      </p:grpSpPr>
      <p:sp>
        <p:nvSpPr>
          <p:cNvPr id="226" name="Google Shape;226;p27"/>
          <p:cNvSpPr/>
          <p:nvPr/>
        </p:nvSpPr>
        <p:spPr>
          <a:xfrm>
            <a:off x="971631" y="2279939"/>
            <a:ext cx="1785224" cy="20474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27" name="Google Shape;227;p27"/>
          <p:cNvSpPr/>
          <p:nvPr/>
        </p:nvSpPr>
        <p:spPr>
          <a:xfrm>
            <a:off x="2753072" y="1257785"/>
            <a:ext cx="1785224" cy="2047471"/>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28" name="Google Shape;228;p27"/>
          <p:cNvSpPr/>
          <p:nvPr/>
        </p:nvSpPr>
        <p:spPr>
          <a:xfrm>
            <a:off x="3649257" y="2791731"/>
            <a:ext cx="1785224" cy="2047471"/>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29" name="Google Shape;229;p27"/>
          <p:cNvSpPr/>
          <p:nvPr/>
        </p:nvSpPr>
        <p:spPr>
          <a:xfrm>
            <a:off x="5434251" y="2794058"/>
            <a:ext cx="1785224" cy="20474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0" name="Google Shape;230;p27"/>
          <p:cNvSpPr/>
          <p:nvPr/>
        </p:nvSpPr>
        <p:spPr>
          <a:xfrm>
            <a:off x="6330547" y="1257785"/>
            <a:ext cx="1785224" cy="2047471"/>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1" name="Google Shape;231;p27"/>
          <p:cNvSpPr/>
          <p:nvPr/>
        </p:nvSpPr>
        <p:spPr>
          <a:xfrm>
            <a:off x="956084" y="1250270"/>
            <a:ext cx="5364576" cy="2052713"/>
          </a:xfrm>
          <a:custGeom>
            <a:rect b="b" l="l" r="r" t="t"/>
            <a:pathLst>
              <a:path extrusionOk="0" h="2736950" w="7152768">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cap="flat" cmpd="sng" w="38100">
            <a:solidFill>
              <a:srgbClr val="D9E5F8"/>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2" name="Google Shape;232;p27"/>
          <p:cNvSpPr/>
          <p:nvPr/>
        </p:nvSpPr>
        <p:spPr>
          <a:xfrm>
            <a:off x="6330734" y="1258106"/>
            <a:ext cx="1780162" cy="1546698"/>
          </a:xfrm>
          <a:custGeom>
            <a:rect b="b" l="l" r="r" t="t"/>
            <a:pathLst>
              <a:path extrusionOk="0" h="2062264" w="2373549">
                <a:moveTo>
                  <a:pt x="2373549" y="680936"/>
                </a:moveTo>
                <a:lnTo>
                  <a:pt x="1186774" y="0"/>
                </a:lnTo>
                <a:lnTo>
                  <a:pt x="0" y="690664"/>
                </a:lnTo>
                <a:lnTo>
                  <a:pt x="0" y="2062264"/>
                </a:lnTo>
              </a:path>
            </a:pathLst>
          </a:custGeom>
          <a:noFill/>
          <a:ln cap="flat" cmpd="sng" w="38100">
            <a:solidFill>
              <a:srgbClr val="D9E5F8"/>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3" name="Google Shape;233;p27"/>
          <p:cNvSpPr/>
          <p:nvPr/>
        </p:nvSpPr>
        <p:spPr>
          <a:xfrm flipH="1">
            <a:off x="8033550" y="1682600"/>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4" name="Google Shape;234;p27"/>
          <p:cNvSpPr/>
          <p:nvPr/>
        </p:nvSpPr>
        <p:spPr>
          <a:xfrm flipH="1">
            <a:off x="7147842" y="1178324"/>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5" name="Google Shape;235;p27"/>
          <p:cNvSpPr/>
          <p:nvPr/>
        </p:nvSpPr>
        <p:spPr>
          <a:xfrm flipH="1">
            <a:off x="6243052" y="1693782"/>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6" name="Google Shape;236;p27"/>
          <p:cNvSpPr/>
          <p:nvPr/>
        </p:nvSpPr>
        <p:spPr>
          <a:xfrm flipH="1">
            <a:off x="6247019" y="2708141"/>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7" name="Google Shape;237;p27"/>
          <p:cNvSpPr/>
          <p:nvPr/>
        </p:nvSpPr>
        <p:spPr>
          <a:xfrm flipH="1">
            <a:off x="5356436" y="3218145"/>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8" name="Google Shape;238;p27"/>
          <p:cNvSpPr/>
          <p:nvPr/>
        </p:nvSpPr>
        <p:spPr>
          <a:xfrm flipH="1">
            <a:off x="4450309" y="2710043"/>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39" name="Google Shape;239;p27"/>
          <p:cNvSpPr/>
          <p:nvPr/>
        </p:nvSpPr>
        <p:spPr>
          <a:xfrm flipH="1">
            <a:off x="4460919" y="1688475"/>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40" name="Google Shape;240;p27"/>
          <p:cNvSpPr/>
          <p:nvPr/>
        </p:nvSpPr>
        <p:spPr>
          <a:xfrm flipH="1">
            <a:off x="3580541" y="1174328"/>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41" name="Google Shape;241;p27"/>
          <p:cNvSpPr/>
          <p:nvPr/>
        </p:nvSpPr>
        <p:spPr>
          <a:xfrm flipH="1">
            <a:off x="2671306" y="1685867"/>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42" name="Google Shape;242;p27"/>
          <p:cNvSpPr/>
          <p:nvPr/>
        </p:nvSpPr>
        <p:spPr>
          <a:xfrm flipH="1">
            <a:off x="2671388" y="2710043"/>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43" name="Google Shape;243;p27"/>
          <p:cNvSpPr/>
          <p:nvPr/>
        </p:nvSpPr>
        <p:spPr>
          <a:xfrm flipH="1">
            <a:off x="1786663" y="2222088"/>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id="244" name="Google Shape;244;p27"/>
          <p:cNvSpPr/>
          <p:nvPr/>
        </p:nvSpPr>
        <p:spPr>
          <a:xfrm flipH="1">
            <a:off x="889651" y="2709157"/>
            <a:ext cx="156310" cy="17927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Arial"/>
              <a:buNone/>
            </a:pPr>
            <a:r>
              <a:t/>
            </a:r>
            <a:endParaRPr b="0" i="0" sz="1400" u="none" cap="none" strike="noStrike">
              <a:solidFill>
                <a:schemeClr val="accent6"/>
              </a:solidFill>
              <a:latin typeface="Mate"/>
              <a:ea typeface="Mate"/>
              <a:cs typeface="Mate"/>
              <a:sym typeface="Mate"/>
            </a:endParaRPr>
          </a:p>
        </p:txBody>
      </p:sp>
      <p:sp>
        <p:nvSpPr>
          <p:cNvPr descr="Click icon to add picture" id="245" name="Google Shape;245;p27"/>
          <p:cNvSpPr txBox="1"/>
          <p:nvPr>
            <p:ph idx="1" type="body"/>
          </p:nvPr>
        </p:nvSpPr>
        <p:spPr>
          <a:xfrm>
            <a:off x="1130352" y="2898752"/>
            <a:ext cx="1408275" cy="379800"/>
          </a:xfrm>
          <a:prstGeom prst="rect">
            <a:avLst/>
          </a:prstGeom>
          <a:noFill/>
          <a:ln>
            <a:noFill/>
          </a:ln>
        </p:spPr>
        <p:txBody>
          <a:bodyPr anchorCtr="0" anchor="b"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46" name="Google Shape;246;p27"/>
          <p:cNvSpPr txBox="1"/>
          <p:nvPr>
            <p:ph idx="2" type="body"/>
          </p:nvPr>
        </p:nvSpPr>
        <p:spPr>
          <a:xfrm>
            <a:off x="1130352" y="3335309"/>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47" name="Google Shape;247;p27"/>
          <p:cNvSpPr txBox="1"/>
          <p:nvPr>
            <p:ph idx="3" type="body"/>
          </p:nvPr>
        </p:nvSpPr>
        <p:spPr>
          <a:xfrm>
            <a:off x="2917457" y="1766732"/>
            <a:ext cx="1408275" cy="379800"/>
          </a:xfrm>
          <a:prstGeom prst="rect">
            <a:avLst/>
          </a:prstGeom>
          <a:noFill/>
          <a:ln>
            <a:noFill/>
          </a:ln>
        </p:spPr>
        <p:txBody>
          <a:bodyPr anchorCtr="0" anchor="b"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48" name="Google Shape;248;p27"/>
          <p:cNvSpPr txBox="1"/>
          <p:nvPr>
            <p:ph idx="4" type="body"/>
          </p:nvPr>
        </p:nvSpPr>
        <p:spPr>
          <a:xfrm>
            <a:off x="2917457" y="2203289"/>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80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49" name="Google Shape;249;p27"/>
          <p:cNvSpPr txBox="1"/>
          <p:nvPr>
            <p:ph idx="5" type="body"/>
          </p:nvPr>
        </p:nvSpPr>
        <p:spPr>
          <a:xfrm>
            <a:off x="3830423" y="3351811"/>
            <a:ext cx="1408275" cy="379800"/>
          </a:xfrm>
          <a:prstGeom prst="rect">
            <a:avLst/>
          </a:prstGeom>
          <a:noFill/>
          <a:ln>
            <a:noFill/>
          </a:ln>
        </p:spPr>
        <p:txBody>
          <a:bodyPr anchorCtr="0" anchor="b"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0" name="Google Shape;250;p27"/>
          <p:cNvSpPr txBox="1"/>
          <p:nvPr>
            <p:ph idx="6" type="body"/>
          </p:nvPr>
        </p:nvSpPr>
        <p:spPr>
          <a:xfrm>
            <a:off x="3830423" y="3788368"/>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51" name="Google Shape;251;p27"/>
          <p:cNvSpPr txBox="1"/>
          <p:nvPr>
            <p:ph idx="7" type="body"/>
          </p:nvPr>
        </p:nvSpPr>
        <p:spPr>
          <a:xfrm>
            <a:off x="5626456" y="3351811"/>
            <a:ext cx="1408275" cy="379800"/>
          </a:xfrm>
          <a:prstGeom prst="rect">
            <a:avLst/>
          </a:prstGeom>
          <a:noFill/>
          <a:ln>
            <a:noFill/>
          </a:ln>
        </p:spPr>
        <p:txBody>
          <a:bodyPr anchorCtr="0" anchor="b"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2" name="Google Shape;252;p27"/>
          <p:cNvSpPr txBox="1"/>
          <p:nvPr>
            <p:ph idx="8" type="body"/>
          </p:nvPr>
        </p:nvSpPr>
        <p:spPr>
          <a:xfrm>
            <a:off x="5626456" y="3788368"/>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53" name="Google Shape;253;p27"/>
          <p:cNvSpPr txBox="1"/>
          <p:nvPr>
            <p:ph idx="9" type="body"/>
          </p:nvPr>
        </p:nvSpPr>
        <p:spPr>
          <a:xfrm>
            <a:off x="6551038" y="1766732"/>
            <a:ext cx="1408275" cy="379800"/>
          </a:xfrm>
          <a:prstGeom prst="rect">
            <a:avLst/>
          </a:prstGeom>
          <a:noFill/>
          <a:ln>
            <a:noFill/>
          </a:ln>
        </p:spPr>
        <p:txBody>
          <a:bodyPr anchorCtr="0" anchor="b" bIns="34275" lIns="68575" spcFirstLastPara="1" rIns="68575" wrap="square" tIns="34275">
            <a:noAutofit/>
          </a:bodyPr>
          <a:lstStyle>
            <a:lvl1pPr indent="-228600" lvl="0" marL="457200" algn="ctr">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4" name="Google Shape;254;p27"/>
          <p:cNvSpPr txBox="1"/>
          <p:nvPr>
            <p:ph idx="13" type="body"/>
          </p:nvPr>
        </p:nvSpPr>
        <p:spPr>
          <a:xfrm>
            <a:off x="6551038" y="2203289"/>
            <a:ext cx="1408275" cy="3798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5" name="Google Shape;255;p27"/>
          <p:cNvSpPr txBox="1"/>
          <p:nvPr>
            <p:ph type="title"/>
          </p:nvPr>
        </p:nvSpPr>
        <p:spPr>
          <a:xfrm>
            <a:off x="434186" y="545029"/>
            <a:ext cx="7886700" cy="903825"/>
          </a:xfrm>
          <a:prstGeom prst="rect">
            <a:avLst/>
          </a:prstGeom>
          <a:noFill/>
          <a:ln>
            <a:noFill/>
          </a:ln>
        </p:spPr>
        <p:txBody>
          <a:bodyPr anchorCtr="0" anchor="t"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56" name="Google Shape;256;p27"/>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57" name="Google Shape;257;p27"/>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58" name="Shape 258"/>
        <p:cNvGrpSpPr/>
        <p:nvPr/>
      </p:nvGrpSpPr>
      <p:grpSpPr>
        <a:xfrm>
          <a:off x="0" y="0"/>
          <a:ext cx="0" cy="0"/>
          <a:chOff x="0" y="0"/>
          <a:chExt cx="0" cy="0"/>
        </a:xfrm>
      </p:grpSpPr>
      <p:sp>
        <p:nvSpPr>
          <p:cNvPr id="259" name="Google Shape;259;p28"/>
          <p:cNvSpPr/>
          <p:nvPr/>
        </p:nvSpPr>
        <p:spPr>
          <a:xfrm flipH="1">
            <a:off x="576722" y="368325"/>
            <a:ext cx="1415016" cy="166062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260" name="Google Shape;260;p28"/>
          <p:cNvSpPr/>
          <p:nvPr/>
        </p:nvSpPr>
        <p:spPr>
          <a:xfrm flipH="1">
            <a:off x="587112" y="3043428"/>
            <a:ext cx="1415016" cy="166062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261" name="Google Shape;261;p28"/>
          <p:cNvSpPr/>
          <p:nvPr/>
        </p:nvSpPr>
        <p:spPr>
          <a:xfrm flipH="1">
            <a:off x="0" y="2782494"/>
            <a:ext cx="868461" cy="1127123"/>
          </a:xfrm>
          <a:custGeom>
            <a:rect b="b" l="l" r="r" t="t"/>
            <a:pathLst>
              <a:path extrusionOk="0" h="1502830" w="1157948">
                <a:moveTo>
                  <a:pt x="638572" y="0"/>
                </a:moveTo>
                <a:lnTo>
                  <a:pt x="0" y="378385"/>
                </a:lnTo>
                <a:lnTo>
                  <a:pt x="0" y="1129800"/>
                </a:lnTo>
                <a:lnTo>
                  <a:pt x="640317" y="1502830"/>
                </a:lnTo>
                <a:lnTo>
                  <a:pt x="1157948" y="1200968"/>
                </a:lnTo>
                <a:lnTo>
                  <a:pt x="1157948" y="304639"/>
                </a:lnTo>
                <a:close/>
              </a:path>
            </a:pathLst>
          </a:custGeom>
          <a:noFill/>
          <a:ln cap="flat" cmpd="sng" w="1905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descr="Click icon to add picture" id="262" name="Google Shape;262;p28"/>
          <p:cNvSpPr txBox="1"/>
          <p:nvPr>
            <p:ph idx="1" type="body"/>
          </p:nvPr>
        </p:nvSpPr>
        <p:spPr>
          <a:xfrm>
            <a:off x="3413029" y="2719199"/>
            <a:ext cx="1990125" cy="44100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63" name="Google Shape;263;p28"/>
          <p:cNvSpPr txBox="1"/>
          <p:nvPr>
            <p:ph idx="2" type="body"/>
          </p:nvPr>
        </p:nvSpPr>
        <p:spPr>
          <a:xfrm>
            <a:off x="3413029" y="3184887"/>
            <a:ext cx="1990125" cy="1295325"/>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64" name="Google Shape;264;p28"/>
          <p:cNvSpPr/>
          <p:nvPr>
            <p:ph idx="3" type="pic"/>
          </p:nvPr>
        </p:nvSpPr>
        <p:spPr>
          <a:xfrm>
            <a:off x="1388396" y="1662104"/>
            <a:ext cx="1414800" cy="1608525"/>
          </a:xfrm>
          <a:prstGeom prst="rect">
            <a:avLst/>
          </a:prstGeom>
          <a:solidFill>
            <a:srgbClr val="F2F2F2"/>
          </a:solidFill>
          <a:ln>
            <a:noFill/>
          </a:ln>
        </p:spPr>
      </p:sp>
      <p:sp>
        <p:nvSpPr>
          <p:cNvPr id="265" name="Google Shape;265;p28"/>
          <p:cNvSpPr txBox="1"/>
          <p:nvPr>
            <p:ph type="title"/>
          </p:nvPr>
        </p:nvSpPr>
        <p:spPr>
          <a:xfrm>
            <a:off x="3413028" y="1268159"/>
            <a:ext cx="4949550" cy="994275"/>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descr="Click icon to add picture" id="266" name="Google Shape;266;p28"/>
          <p:cNvSpPr txBox="1"/>
          <p:nvPr>
            <p:ph idx="4" type="body"/>
          </p:nvPr>
        </p:nvSpPr>
        <p:spPr>
          <a:xfrm>
            <a:off x="5858630" y="2719199"/>
            <a:ext cx="1990125" cy="44100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sz="1400">
                <a:solidFill>
                  <a:schemeClr val="accent6"/>
                </a:solidFil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67" name="Google Shape;267;p28"/>
          <p:cNvSpPr txBox="1"/>
          <p:nvPr>
            <p:ph idx="5" type="body"/>
          </p:nvPr>
        </p:nvSpPr>
        <p:spPr>
          <a:xfrm>
            <a:off x="5858630" y="3184887"/>
            <a:ext cx="1990125" cy="1295325"/>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0"/>
              </a:spcBef>
              <a:spcAft>
                <a:spcPts val="0"/>
              </a:spcAft>
              <a:buClr>
                <a:schemeClr val="accent6"/>
              </a:buClr>
              <a:buSzPts val="1100"/>
              <a:buNone/>
              <a:defRPr b="0" sz="11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68" name="Google Shape;268;p28"/>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ntent">
  <p:cSld name="Three Content">
    <p:spTree>
      <p:nvGrpSpPr>
        <p:cNvPr id="269" name="Shape 269"/>
        <p:cNvGrpSpPr/>
        <p:nvPr/>
      </p:nvGrpSpPr>
      <p:grpSpPr>
        <a:xfrm>
          <a:off x="0" y="0"/>
          <a:ext cx="0" cy="0"/>
          <a:chOff x="0" y="0"/>
          <a:chExt cx="0" cy="0"/>
        </a:xfrm>
      </p:grpSpPr>
      <p:sp>
        <p:nvSpPr>
          <p:cNvPr id="270" name="Google Shape;270;p29"/>
          <p:cNvSpPr/>
          <p:nvPr/>
        </p:nvSpPr>
        <p:spPr>
          <a:xfrm>
            <a:off x="0" y="2145590"/>
            <a:ext cx="1770772" cy="2757399"/>
          </a:xfrm>
          <a:custGeom>
            <a:rect b="b" l="l" r="r" t="t"/>
            <a:pathLst>
              <a:path extrusionOk="0" h="3676532" w="2361029">
                <a:moveTo>
                  <a:pt x="773997" y="0"/>
                </a:moveTo>
                <a:lnTo>
                  <a:pt x="2361029" y="925683"/>
                </a:lnTo>
                <a:lnTo>
                  <a:pt x="2361029" y="2763949"/>
                </a:lnTo>
                <a:lnTo>
                  <a:pt x="769661" y="3676532"/>
                </a:lnTo>
                <a:lnTo>
                  <a:pt x="0" y="3234717"/>
                </a:lnTo>
                <a:lnTo>
                  <a:pt x="0" y="446885"/>
                </a:lnTo>
                <a:close/>
              </a:path>
            </a:pathLst>
          </a:custGeom>
          <a:solidFill>
            <a:srgbClr val="FCD3A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271" name="Google Shape;271;p29"/>
          <p:cNvSpPr/>
          <p:nvPr/>
        </p:nvSpPr>
        <p:spPr>
          <a:xfrm flipH="1">
            <a:off x="760675" y="3939952"/>
            <a:ext cx="1283074" cy="1194955"/>
          </a:xfrm>
          <a:custGeom>
            <a:rect b="b" l="l" r="r" t="t"/>
            <a:pathLst>
              <a:path extrusionOk="0" h="1593273" w="1710765">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cap="flat" cmpd="sng" w="19050">
            <a:solidFill>
              <a:schemeClr val="accent6"/>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descr="Click icon to add picture" id="272" name="Google Shape;272;p29"/>
          <p:cNvSpPr txBox="1"/>
          <p:nvPr>
            <p:ph idx="1" type="body"/>
          </p:nvPr>
        </p:nvSpPr>
        <p:spPr>
          <a:xfrm>
            <a:off x="3953707" y="768927"/>
            <a:ext cx="3872025" cy="31545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73" name="Google Shape;273;p29"/>
          <p:cNvSpPr txBox="1"/>
          <p:nvPr>
            <p:ph idx="2" type="body"/>
          </p:nvPr>
        </p:nvSpPr>
        <p:spPr>
          <a:xfrm>
            <a:off x="3953706" y="1101802"/>
            <a:ext cx="3872025" cy="1129725"/>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0"/>
              </a:spcBef>
              <a:spcAft>
                <a:spcPts val="0"/>
              </a:spcAft>
              <a:buClr>
                <a:schemeClr val="accent6"/>
              </a:buClr>
              <a:buSzPts val="1100"/>
              <a:buFont typeface="Arial"/>
              <a:buChar char="•"/>
              <a:defRPr b="0" sz="1100">
                <a:solidFill>
                  <a:schemeClr val="accent6"/>
                </a:solidFill>
                <a:latin typeface="Arial"/>
                <a:ea typeface="Arial"/>
                <a:cs typeface="Arial"/>
                <a:sym typeface="Arial"/>
              </a:defRPr>
            </a:lvl1pPr>
            <a:lvl2pPr indent="-279400" lvl="1" marL="914400" algn="l">
              <a:lnSpc>
                <a:spcPct val="90000"/>
              </a:lnSpc>
              <a:spcBef>
                <a:spcPts val="5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74" name="Google Shape;274;p29"/>
          <p:cNvSpPr txBox="1"/>
          <p:nvPr>
            <p:ph idx="3" type="body"/>
          </p:nvPr>
        </p:nvSpPr>
        <p:spPr>
          <a:xfrm>
            <a:off x="3953707" y="2238514"/>
            <a:ext cx="3872025" cy="315450"/>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descr="Click icon to add picture" id="275" name="Google Shape;275;p29"/>
          <p:cNvSpPr txBox="1"/>
          <p:nvPr>
            <p:ph idx="4" type="body"/>
          </p:nvPr>
        </p:nvSpPr>
        <p:spPr>
          <a:xfrm>
            <a:off x="3953705" y="3448105"/>
            <a:ext cx="3872025" cy="316125"/>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Clr>
                <a:schemeClr val="accent6"/>
              </a:buClr>
              <a:buSzPts val="1400"/>
              <a:buNone/>
              <a:defRPr b="1" i="0" sz="1400">
                <a:solidFill>
                  <a:schemeClr val="accent6"/>
                </a:solidFill>
                <a:latin typeface="Arial"/>
                <a:ea typeface="Arial"/>
                <a:cs typeface="Arial"/>
                <a:sym typeface="Arial"/>
              </a:defRPr>
            </a:lvl1pPr>
            <a:lvl2pPr indent="-279400" lvl="1" marL="914400" algn="l">
              <a:lnSpc>
                <a:spcPct val="90000"/>
              </a:lnSpc>
              <a:spcBef>
                <a:spcPts val="4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76" name="Google Shape;276;p29"/>
          <p:cNvSpPr txBox="1"/>
          <p:nvPr>
            <p:ph idx="5" type="body"/>
          </p:nvPr>
        </p:nvSpPr>
        <p:spPr>
          <a:xfrm>
            <a:off x="3953706" y="2564763"/>
            <a:ext cx="3872025" cy="883350"/>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0"/>
              </a:spcBef>
              <a:spcAft>
                <a:spcPts val="0"/>
              </a:spcAft>
              <a:buClr>
                <a:schemeClr val="accent6"/>
              </a:buClr>
              <a:buSzPts val="1100"/>
              <a:buFont typeface="Arial"/>
              <a:buChar char="•"/>
              <a:defRPr b="0" sz="1100">
                <a:solidFill>
                  <a:schemeClr val="accent6"/>
                </a:solidFill>
                <a:latin typeface="Arial"/>
                <a:ea typeface="Arial"/>
                <a:cs typeface="Arial"/>
                <a:sym typeface="Arial"/>
              </a:defRPr>
            </a:lvl1pPr>
            <a:lvl2pPr indent="-279400" lvl="1" marL="914400" algn="l">
              <a:lnSpc>
                <a:spcPct val="90000"/>
              </a:lnSpc>
              <a:spcBef>
                <a:spcPts val="5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77" name="Google Shape;277;p29"/>
          <p:cNvSpPr txBox="1"/>
          <p:nvPr>
            <p:ph idx="6" type="body"/>
          </p:nvPr>
        </p:nvSpPr>
        <p:spPr>
          <a:xfrm>
            <a:off x="3953706" y="3781442"/>
            <a:ext cx="3872025" cy="1226925"/>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0"/>
              </a:spcBef>
              <a:spcAft>
                <a:spcPts val="0"/>
              </a:spcAft>
              <a:buClr>
                <a:schemeClr val="accent6"/>
              </a:buClr>
              <a:buSzPts val="1100"/>
              <a:buFont typeface="Arial"/>
              <a:buChar char="•"/>
              <a:defRPr b="0" sz="1100">
                <a:solidFill>
                  <a:schemeClr val="accent6"/>
                </a:solidFill>
                <a:latin typeface="Arial"/>
                <a:ea typeface="Arial"/>
                <a:cs typeface="Arial"/>
                <a:sym typeface="Arial"/>
              </a:defRPr>
            </a:lvl1pPr>
            <a:lvl2pPr indent="-279400" lvl="1" marL="914400" algn="l">
              <a:lnSpc>
                <a:spcPct val="90000"/>
              </a:lnSpc>
              <a:spcBef>
                <a:spcPts val="500"/>
              </a:spcBef>
              <a:spcAft>
                <a:spcPts val="0"/>
              </a:spcAft>
              <a:buClr>
                <a:schemeClr val="accent6"/>
              </a:buClr>
              <a:buSzPts val="800"/>
              <a:buChar char="•"/>
              <a:defRPr sz="800"/>
            </a:lvl2pPr>
            <a:lvl3pPr indent="-273050" lvl="2" marL="1371600" algn="l">
              <a:lnSpc>
                <a:spcPct val="90000"/>
              </a:lnSpc>
              <a:spcBef>
                <a:spcPts val="400"/>
              </a:spcBef>
              <a:spcAft>
                <a:spcPts val="0"/>
              </a:spcAft>
              <a:buClr>
                <a:schemeClr val="accent6"/>
              </a:buClr>
              <a:buSzPts val="700"/>
              <a:buChar char="•"/>
              <a:defRPr sz="700"/>
            </a:lvl3pPr>
            <a:lvl4pPr indent="-266700" lvl="3" marL="1828800" algn="l">
              <a:lnSpc>
                <a:spcPct val="90000"/>
              </a:lnSpc>
              <a:spcBef>
                <a:spcPts val="400"/>
              </a:spcBef>
              <a:spcAft>
                <a:spcPts val="0"/>
              </a:spcAft>
              <a:buClr>
                <a:schemeClr val="accent6"/>
              </a:buClr>
              <a:buSzPts val="600"/>
              <a:buChar char="•"/>
              <a:defRPr sz="600"/>
            </a:lvl4pPr>
            <a:lvl5pPr indent="-266700" lvl="4" marL="2286000" algn="l">
              <a:lnSpc>
                <a:spcPct val="90000"/>
              </a:lnSpc>
              <a:spcBef>
                <a:spcPts val="400"/>
              </a:spcBef>
              <a:spcAft>
                <a:spcPts val="0"/>
              </a:spcAft>
              <a:buClr>
                <a:schemeClr val="accent6"/>
              </a:buClr>
              <a:buSzPts val="600"/>
              <a:buChar char="•"/>
              <a:defRPr sz="6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78" name="Google Shape;278;p29"/>
          <p:cNvSpPr/>
          <p:nvPr/>
        </p:nvSpPr>
        <p:spPr>
          <a:xfrm flipH="1">
            <a:off x="1973692" y="3524290"/>
            <a:ext cx="501837" cy="584992"/>
          </a:xfrm>
          <a:custGeom>
            <a:rect b="b" l="l" r="r" t="t"/>
            <a:pathLst>
              <a:path extrusionOk="0" h="5032188" w="4387647">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8DA9DB"/>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Arial"/>
              <a:ea typeface="Arial"/>
              <a:cs typeface="Arial"/>
              <a:sym typeface="Arial"/>
            </a:endParaRPr>
          </a:p>
        </p:txBody>
      </p:sp>
      <p:sp>
        <p:nvSpPr>
          <p:cNvPr id="279" name="Google Shape;279;p29"/>
          <p:cNvSpPr txBox="1"/>
          <p:nvPr>
            <p:ph type="title"/>
          </p:nvPr>
        </p:nvSpPr>
        <p:spPr>
          <a:xfrm>
            <a:off x="376999" y="530329"/>
            <a:ext cx="2995650" cy="1708200"/>
          </a:xfrm>
          <a:prstGeom prst="rect">
            <a:avLst/>
          </a:prstGeom>
          <a:noFill/>
          <a:ln>
            <a:noFill/>
          </a:ln>
        </p:spPr>
        <p:txBody>
          <a:bodyPr anchorCtr="0" anchor="t" bIns="34275" lIns="68575" spcFirstLastPara="1" rIns="68575" wrap="square" tIns="34275">
            <a:noAutofit/>
          </a:bodyPr>
          <a:lstStyle>
            <a:lvl1pPr lvl="0" algn="l">
              <a:lnSpc>
                <a:spcPct val="90000"/>
              </a:lnSpc>
              <a:spcBef>
                <a:spcPts val="0"/>
              </a:spcBef>
              <a:spcAft>
                <a:spcPts val="0"/>
              </a:spcAft>
              <a:buClr>
                <a:schemeClr val="accent6"/>
              </a:buClr>
              <a:buSzPts val="3300"/>
              <a:buFont typeface="Mate"/>
              <a:buNone/>
              <a:defRPr>
                <a:solidFill>
                  <a:schemeClr val="accent6"/>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0" name="Google Shape;280;p29"/>
          <p:cNvSpPr/>
          <p:nvPr>
            <p:ph idx="7" type="pic"/>
          </p:nvPr>
        </p:nvSpPr>
        <p:spPr>
          <a:xfrm>
            <a:off x="3550629" y="856252"/>
            <a:ext cx="380925" cy="424350"/>
          </a:xfrm>
          <a:prstGeom prst="rect">
            <a:avLst/>
          </a:prstGeom>
          <a:noFill/>
          <a:ln>
            <a:noFill/>
          </a:ln>
        </p:spPr>
      </p:sp>
      <p:sp>
        <p:nvSpPr>
          <p:cNvPr id="281" name="Google Shape;281;p29"/>
          <p:cNvSpPr/>
          <p:nvPr>
            <p:ph idx="8" type="pic"/>
          </p:nvPr>
        </p:nvSpPr>
        <p:spPr>
          <a:xfrm>
            <a:off x="3543529" y="2329238"/>
            <a:ext cx="402300" cy="424350"/>
          </a:xfrm>
          <a:prstGeom prst="rect">
            <a:avLst/>
          </a:prstGeom>
          <a:noFill/>
          <a:ln>
            <a:noFill/>
          </a:ln>
        </p:spPr>
      </p:sp>
      <p:sp>
        <p:nvSpPr>
          <p:cNvPr id="282" name="Google Shape;282;p29"/>
          <p:cNvSpPr/>
          <p:nvPr>
            <p:ph idx="9" type="pic"/>
          </p:nvPr>
        </p:nvSpPr>
        <p:spPr>
          <a:xfrm>
            <a:off x="3535552" y="3537031"/>
            <a:ext cx="402300" cy="424350"/>
          </a:xfrm>
          <a:prstGeom prst="rect">
            <a:avLst/>
          </a:prstGeom>
          <a:noFill/>
          <a:ln>
            <a:noFill/>
          </a:ln>
        </p:spPr>
      </p:sp>
      <p:sp>
        <p:nvSpPr>
          <p:cNvPr id="283" name="Google Shape;283;p29"/>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theme" Target="../theme/theme3.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alpha val="20000"/>
          </a:schemeClr>
        </a:solidFill>
      </p:bgPr>
    </p:bg>
    <p:spTree>
      <p:nvGrpSpPr>
        <p:cNvPr id="50" name="Shape 50"/>
        <p:cNvGrpSpPr/>
        <p:nvPr/>
      </p:nvGrpSpPr>
      <p:grpSpPr>
        <a:xfrm>
          <a:off x="0" y="0"/>
          <a:ext cx="0" cy="0"/>
          <a:chOff x="0" y="0"/>
          <a:chExt cx="0" cy="0"/>
        </a:xfrm>
      </p:grpSpPr>
      <p:sp>
        <p:nvSpPr>
          <p:cNvPr id="51" name="Google Shape;51;p13"/>
          <p:cNvSpPr txBox="1"/>
          <p:nvPr>
            <p:ph idx="12" type="sldNum"/>
          </p:nvPr>
        </p:nvSpPr>
        <p:spPr>
          <a:xfrm>
            <a:off x="8395627" y="4663440"/>
            <a:ext cx="344025" cy="273825"/>
          </a:xfrm>
          <a:prstGeom prst="rect">
            <a:avLst/>
          </a:prstGeom>
          <a:noFill/>
          <a:ln>
            <a:noFill/>
          </a:ln>
        </p:spPr>
        <p:txBody>
          <a:bodyPr anchorCtr="0" anchor="ctr" bIns="34275" lIns="68575" spcFirstLastPara="1" rIns="68575" wrap="square" tIns="34275">
            <a:noAutofit/>
          </a:bodyPr>
          <a:lstStyle>
            <a:lvl1pPr indent="0" lvl="0" marL="0" marR="0" rtl="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1pPr>
            <a:lvl2pPr indent="0" lvl="1" marL="0" marR="0" rtl="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2pPr>
            <a:lvl3pPr indent="0" lvl="2" marL="0" marR="0" rtl="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3pPr>
            <a:lvl4pPr indent="0" lvl="3" marL="0" marR="0" rtl="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4pPr>
            <a:lvl5pPr indent="0" lvl="4" marL="0" marR="0" rtl="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5pPr>
            <a:lvl6pPr indent="0" lvl="5" marL="0" marR="0" rtl="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6pPr>
            <a:lvl7pPr indent="0" lvl="6" marL="0" marR="0" rtl="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7pPr>
            <a:lvl8pPr indent="0" lvl="7" marL="0" marR="0" rtl="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8pPr>
            <a:lvl9pPr indent="0" lvl="8" marL="0" marR="0" rtl="0" algn="ctr">
              <a:lnSpc>
                <a:spcPct val="100000"/>
              </a:lnSpc>
              <a:spcBef>
                <a:spcPts val="0"/>
              </a:spcBef>
              <a:spcAft>
                <a:spcPts val="0"/>
              </a:spcAft>
              <a:buClr>
                <a:srgbClr val="000000"/>
              </a:buClr>
              <a:buSzPts val="900"/>
              <a:buFont typeface="Arial"/>
              <a:buNone/>
              <a:defRPr b="0" i="0" sz="900" u="none" cap="none" strike="noStrike">
                <a:solidFill>
                  <a:schemeClr val="accent6"/>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23850" lvl="0" marL="457200" marR="0" rtl="0" algn="l">
              <a:lnSpc>
                <a:spcPct val="90000"/>
              </a:lnSpc>
              <a:spcBef>
                <a:spcPts val="8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1pPr>
            <a:lvl2pPr indent="-323850" lvl="1" marL="914400" marR="0" rtl="0" algn="l">
              <a:lnSpc>
                <a:spcPct val="90000"/>
              </a:lnSpc>
              <a:spcBef>
                <a:spcPts val="4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2pPr>
            <a:lvl3pPr indent="-323850" lvl="2" marL="1371600" marR="0" rtl="0" algn="l">
              <a:lnSpc>
                <a:spcPct val="90000"/>
              </a:lnSpc>
              <a:spcBef>
                <a:spcPts val="4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3pPr>
            <a:lvl4pPr indent="-323850" lvl="3" marL="1828800" marR="0" rtl="0" algn="l">
              <a:lnSpc>
                <a:spcPct val="90000"/>
              </a:lnSpc>
              <a:spcBef>
                <a:spcPts val="4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4pPr>
            <a:lvl5pPr indent="-323850" lvl="4" marL="2286000" marR="0" rtl="0" algn="l">
              <a:lnSpc>
                <a:spcPct val="90000"/>
              </a:lnSpc>
              <a:spcBef>
                <a:spcPts val="400"/>
              </a:spcBef>
              <a:spcAft>
                <a:spcPts val="0"/>
              </a:spcAft>
              <a:buClr>
                <a:schemeClr val="accent6"/>
              </a:buClr>
              <a:buSzPts val="1500"/>
              <a:buFont typeface="Arial"/>
              <a:buChar char="•"/>
              <a:defRPr b="0" i="0" sz="1500" u="none" cap="none" strike="noStrike">
                <a:solidFill>
                  <a:schemeClr val="accent6"/>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53" name="Google Shape;53;p13"/>
          <p:cNvSpPr txBox="1"/>
          <p:nvPr>
            <p:ph type="title"/>
          </p:nvPr>
        </p:nvSpPr>
        <p:spPr>
          <a:xfrm>
            <a:off x="628650" y="273844"/>
            <a:ext cx="7886700" cy="994275"/>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accent6"/>
              </a:buClr>
              <a:buSzPts val="3300"/>
              <a:buFont typeface="Mate"/>
              <a:buNone/>
              <a:defRPr b="1" i="0" sz="3300" u="none" cap="none" strike="noStrike">
                <a:solidFill>
                  <a:schemeClr val="accent6"/>
                </a:solidFill>
                <a:latin typeface="Mate"/>
                <a:ea typeface="Mate"/>
                <a:cs typeface="Mate"/>
                <a:sym typeface="Mate"/>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54" name="Google Shape;54;p13"/>
          <p:cNvSpPr txBox="1"/>
          <p:nvPr>
            <p:ph idx="11" type="ftr"/>
          </p:nvPr>
        </p:nvSpPr>
        <p:spPr>
          <a:xfrm>
            <a:off x="363474" y="4663440"/>
            <a:ext cx="3086100" cy="273825"/>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900" u="none" cap="none" strike="noStrike">
                <a:solidFill>
                  <a:schemeClr val="accent6"/>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024">
          <p15:clr>
            <a:srgbClr val="F26B43"/>
          </p15:clr>
        </p15:guide>
        <p15:guide id="2" pos="2880">
          <p15:clr>
            <a:srgbClr val="F26B43"/>
          </p15:clr>
        </p15:guide>
        <p15:guide id="3" pos="4230">
          <p15:clr>
            <a:srgbClr val="F26B43"/>
          </p15:clr>
        </p15:guide>
        <p15:guide id="4" pos="1242">
          <p15:clr>
            <a:srgbClr val="F26B43"/>
          </p15:clr>
        </p15:guide>
        <p15:guide id="5" pos="390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7.jpg"/><Relationship Id="rId5"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3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5.jpg"/><Relationship Id="rId4" Type="http://schemas.openxmlformats.org/officeDocument/2006/relationships/image" Target="../media/image17.png"/><Relationship Id="rId5" Type="http://schemas.openxmlformats.org/officeDocument/2006/relationships/image" Target="../media/image2.jpg"/><Relationship Id="rId6" Type="http://schemas.openxmlformats.org/officeDocument/2006/relationships/image" Target="../media/image3.png"/><Relationship Id="rId7"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 Id="rId3" Type="http://schemas.openxmlformats.org/officeDocument/2006/relationships/image" Target="../media/image3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5.jpg"/><Relationship Id="rId4" Type="http://schemas.openxmlformats.org/officeDocument/2006/relationships/image" Target="../media/image2.jpg"/><Relationship Id="rId5" Type="http://schemas.openxmlformats.org/officeDocument/2006/relationships/image" Target="../media/image3.png"/><Relationship Id="rId6"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29.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 Id="rId3" Type="http://schemas.openxmlformats.org/officeDocument/2006/relationships/image" Target="../media/image18.jpg"/><Relationship Id="rId4" Type="http://schemas.openxmlformats.org/officeDocument/2006/relationships/image" Target="../media/image27.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 Id="rId3" Type="http://schemas.openxmlformats.org/officeDocument/2006/relationships/image" Target="../media/image24.jpg"/><Relationship Id="rId4" Type="http://schemas.openxmlformats.org/officeDocument/2006/relationships/image" Target="../media/image25.jpg"/><Relationship Id="rId5" Type="http://schemas.openxmlformats.org/officeDocument/2006/relationships/image" Target="../media/image36.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 Id="rId3" Type="http://schemas.openxmlformats.org/officeDocument/2006/relationships/image" Target="../media/image3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 Id="rId3" Type="http://schemas.openxmlformats.org/officeDocument/2006/relationships/image" Target="../media/image38.png"/><Relationship Id="rId4" Type="http://schemas.openxmlformats.org/officeDocument/2006/relationships/image" Target="../media/image33.png"/><Relationship Id="rId5" Type="http://schemas.openxmlformats.org/officeDocument/2006/relationships/image" Target="../media/image30.jpg"/><Relationship Id="rId6" Type="http://schemas.openxmlformats.org/officeDocument/2006/relationships/image" Target="../media/image3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 Id="rId3" Type="http://schemas.openxmlformats.org/officeDocument/2006/relationships/image" Target="../media/image38.png"/><Relationship Id="rId4" Type="http://schemas.openxmlformats.org/officeDocument/2006/relationships/image" Target="../media/image33.png"/><Relationship Id="rId5" Type="http://schemas.openxmlformats.org/officeDocument/2006/relationships/image" Target="../media/image30.jpg"/><Relationship Id="rId6" Type="http://schemas.openxmlformats.org/officeDocument/2006/relationships/image" Target="../media/image3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28.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17.png"/><Relationship Id="rId5" Type="http://schemas.openxmlformats.org/officeDocument/2006/relationships/image" Target="../media/image2.jpg"/><Relationship Id="rId6" Type="http://schemas.openxmlformats.org/officeDocument/2006/relationships/image" Target="../media/image3.png"/><Relationship Id="rId7"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0"/>
          <p:cNvSpPr txBox="1"/>
          <p:nvPr>
            <p:ph type="title"/>
          </p:nvPr>
        </p:nvSpPr>
        <p:spPr>
          <a:xfrm>
            <a:off x="887100" y="390451"/>
            <a:ext cx="4224300" cy="17901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000000"/>
              </a:buClr>
              <a:buSzPts val="2100"/>
              <a:buFont typeface="Open Sans"/>
              <a:buNone/>
            </a:pPr>
            <a:r>
              <a:rPr lang="en">
                <a:solidFill>
                  <a:srgbClr val="000000"/>
                </a:solidFill>
                <a:latin typeface="Arial"/>
                <a:ea typeface="Arial"/>
                <a:cs typeface="Arial"/>
                <a:sym typeface="Arial"/>
              </a:rPr>
              <a:t>SUPPLY </a:t>
            </a:r>
            <a:br>
              <a:rPr lang="en">
                <a:solidFill>
                  <a:srgbClr val="000000"/>
                </a:solidFill>
                <a:latin typeface="Arial"/>
                <a:ea typeface="Arial"/>
                <a:cs typeface="Arial"/>
                <a:sym typeface="Arial"/>
              </a:rPr>
            </a:br>
            <a:r>
              <a:rPr lang="en">
                <a:solidFill>
                  <a:srgbClr val="000000"/>
                </a:solidFill>
                <a:latin typeface="Arial"/>
                <a:ea typeface="Arial"/>
                <a:cs typeface="Arial"/>
                <a:sym typeface="Arial"/>
              </a:rPr>
              <a:t>CHAIN </a:t>
            </a:r>
            <a:br>
              <a:rPr lang="en">
                <a:solidFill>
                  <a:srgbClr val="000000"/>
                </a:solidFill>
                <a:latin typeface="Arial"/>
                <a:ea typeface="Arial"/>
                <a:cs typeface="Arial"/>
                <a:sym typeface="Arial"/>
              </a:rPr>
            </a:br>
            <a:r>
              <a:rPr lang="en">
                <a:solidFill>
                  <a:srgbClr val="000000"/>
                </a:solidFill>
                <a:latin typeface="Arial"/>
                <a:ea typeface="Arial"/>
                <a:cs typeface="Arial"/>
                <a:sym typeface="Arial"/>
              </a:rPr>
              <a:t>ANALYSIS</a:t>
            </a:r>
            <a:endParaRPr>
              <a:latin typeface="Arial"/>
              <a:ea typeface="Arial"/>
              <a:cs typeface="Arial"/>
              <a:sym typeface="Arial"/>
            </a:endParaRPr>
          </a:p>
        </p:txBody>
      </p:sp>
      <p:sp>
        <p:nvSpPr>
          <p:cNvPr id="290" name="Google Shape;290;p30"/>
          <p:cNvSpPr txBox="1"/>
          <p:nvPr>
            <p:ph idx="1" type="body"/>
          </p:nvPr>
        </p:nvSpPr>
        <p:spPr>
          <a:xfrm>
            <a:off x="887100" y="3074985"/>
            <a:ext cx="3019200" cy="1641000"/>
          </a:xfrm>
          <a:prstGeom prst="rect">
            <a:avLst/>
          </a:prstGeom>
          <a:noFill/>
          <a:ln>
            <a:noFill/>
          </a:ln>
        </p:spPr>
        <p:txBody>
          <a:bodyPr anchorCtr="0" anchor="t" bIns="34275" lIns="68575" spcFirstLastPara="1" rIns="68575" wrap="square" tIns="34275">
            <a:noAutofit/>
          </a:bodyPr>
          <a:lstStyle/>
          <a:p>
            <a:pPr indent="0" lvl="0" marL="254000" rtl="0" algn="just">
              <a:lnSpc>
                <a:spcPct val="100000"/>
              </a:lnSpc>
              <a:spcBef>
                <a:spcPts val="0"/>
              </a:spcBef>
              <a:spcAft>
                <a:spcPts val="0"/>
              </a:spcAft>
              <a:buClr>
                <a:srgbClr val="000000"/>
              </a:buClr>
              <a:buSzPts val="1400"/>
              <a:buNone/>
            </a:pPr>
            <a:r>
              <a:rPr lang="en"/>
              <a:t>ABHISHEK UDANSHIV</a:t>
            </a:r>
            <a:endParaRPr/>
          </a:p>
          <a:p>
            <a:pPr indent="0" lvl="0" marL="254000" rtl="0" algn="just">
              <a:lnSpc>
                <a:spcPct val="100000"/>
              </a:lnSpc>
              <a:spcBef>
                <a:spcPts val="0"/>
              </a:spcBef>
              <a:spcAft>
                <a:spcPts val="0"/>
              </a:spcAft>
              <a:buClr>
                <a:srgbClr val="000000"/>
              </a:buClr>
              <a:buSzPts val="1400"/>
              <a:buNone/>
            </a:pPr>
            <a:r>
              <a:rPr lang="en"/>
              <a:t>ARYAN ALPESH AGARWAL</a:t>
            </a:r>
            <a:endParaRPr/>
          </a:p>
          <a:p>
            <a:pPr indent="0" lvl="0" marL="254000" rtl="0" algn="just">
              <a:lnSpc>
                <a:spcPct val="100000"/>
              </a:lnSpc>
              <a:spcBef>
                <a:spcPts val="0"/>
              </a:spcBef>
              <a:spcAft>
                <a:spcPts val="0"/>
              </a:spcAft>
              <a:buClr>
                <a:srgbClr val="000000"/>
              </a:buClr>
              <a:buSzPts val="1400"/>
              <a:buNone/>
            </a:pPr>
            <a:r>
              <a:rPr lang="en"/>
              <a:t>CHAEYA LEE</a:t>
            </a:r>
            <a:endParaRPr/>
          </a:p>
          <a:p>
            <a:pPr indent="0" lvl="0" marL="254000" rtl="0" algn="just">
              <a:lnSpc>
                <a:spcPct val="100000"/>
              </a:lnSpc>
              <a:spcBef>
                <a:spcPts val="0"/>
              </a:spcBef>
              <a:spcAft>
                <a:spcPts val="0"/>
              </a:spcAft>
              <a:buClr>
                <a:srgbClr val="000000"/>
              </a:buClr>
              <a:buSzPts val="1400"/>
              <a:buNone/>
            </a:pPr>
            <a:r>
              <a:rPr lang="en"/>
              <a:t>HANEELA REDDY AVUTHU</a:t>
            </a:r>
            <a:br>
              <a:rPr lang="en"/>
            </a:br>
            <a:r>
              <a:rPr lang="en"/>
              <a:t>MANAS GARG</a:t>
            </a:r>
            <a:endParaRPr/>
          </a:p>
          <a:p>
            <a:pPr indent="0" lvl="0" marL="254000" rtl="0" algn="just">
              <a:lnSpc>
                <a:spcPct val="100000"/>
              </a:lnSpc>
              <a:spcBef>
                <a:spcPts val="0"/>
              </a:spcBef>
              <a:spcAft>
                <a:spcPts val="0"/>
              </a:spcAft>
              <a:buClr>
                <a:srgbClr val="000000"/>
              </a:buClr>
              <a:buSzPts val="1400"/>
              <a:buNone/>
            </a:pPr>
            <a:r>
              <a:rPr lang="en"/>
              <a:t>SMRUTI JAGDISH JADHAV</a:t>
            </a:r>
            <a:br>
              <a:rPr lang="en"/>
            </a:br>
            <a:endParaRPr/>
          </a:p>
        </p:txBody>
      </p:sp>
      <p:sp>
        <p:nvSpPr>
          <p:cNvPr id="291" name="Google Shape;291;p30"/>
          <p:cNvSpPr txBox="1"/>
          <p:nvPr/>
        </p:nvSpPr>
        <p:spPr>
          <a:xfrm>
            <a:off x="1168225" y="2180575"/>
            <a:ext cx="2029500" cy="54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accent6"/>
                </a:solidFill>
              </a:rPr>
              <a:t>GROUP - 06</a:t>
            </a:r>
            <a:endParaRPr b="1" sz="2100">
              <a:solidFill>
                <a:schemeClr val="accent6"/>
              </a:solidFill>
            </a:endParaRPr>
          </a:p>
        </p:txBody>
      </p:sp>
      <p:pic>
        <p:nvPicPr>
          <p:cNvPr id="292" name="Google Shape;292;p30"/>
          <p:cNvPicPr preferRelativeResize="0"/>
          <p:nvPr/>
        </p:nvPicPr>
        <p:blipFill>
          <a:blip r:embed="rId3">
            <a:alphaModFix/>
          </a:blip>
          <a:stretch>
            <a:fillRect/>
          </a:stretch>
        </p:blipFill>
        <p:spPr>
          <a:xfrm>
            <a:off x="3906300" y="1505400"/>
            <a:ext cx="4810101" cy="2517300"/>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9"/>
          <p:cNvSpPr txBox="1"/>
          <p:nvPr>
            <p:ph type="title"/>
          </p:nvPr>
        </p:nvSpPr>
        <p:spPr>
          <a:xfrm>
            <a:off x="395100" y="132025"/>
            <a:ext cx="8353800" cy="6186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sz="2800">
                <a:solidFill>
                  <a:schemeClr val="dk1"/>
                </a:solidFill>
                <a:latin typeface="Arial"/>
                <a:ea typeface="Arial"/>
                <a:cs typeface="Arial"/>
                <a:sym typeface="Arial"/>
              </a:rPr>
              <a:t>MODELING: OPTIMAL NUMBER OF CLUSTERS</a:t>
            </a:r>
            <a:endParaRPr sz="2800">
              <a:latin typeface="Arial"/>
              <a:ea typeface="Arial"/>
              <a:cs typeface="Arial"/>
              <a:sym typeface="Arial"/>
            </a:endParaRPr>
          </a:p>
        </p:txBody>
      </p:sp>
      <p:sp>
        <p:nvSpPr>
          <p:cNvPr id="381" name="Google Shape;381;p39"/>
          <p:cNvSpPr txBox="1"/>
          <p:nvPr>
            <p:ph idx="4294967295" type="body"/>
          </p:nvPr>
        </p:nvSpPr>
        <p:spPr>
          <a:xfrm>
            <a:off x="440400" y="618600"/>
            <a:ext cx="4015800" cy="36678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1200"/>
              </a:spcBef>
              <a:spcAft>
                <a:spcPts val="0"/>
              </a:spcAft>
              <a:buClr>
                <a:schemeClr val="dk1"/>
              </a:buClr>
              <a:buSzPts val="1100"/>
              <a:buFont typeface="Arial"/>
              <a:buNone/>
            </a:pPr>
            <a:r>
              <a:rPr b="1" lang="en" sz="1100">
                <a:solidFill>
                  <a:schemeClr val="dk1"/>
                </a:solidFill>
              </a:rPr>
              <a:t>Elbow Method Summary:</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Evaluated K values from 1 to 10 using </a:t>
            </a:r>
            <a:r>
              <a:rPr b="1" lang="en" sz="1100">
                <a:solidFill>
                  <a:schemeClr val="dk1"/>
                </a:solidFill>
              </a:rPr>
              <a:t>WCSS (Within-Cluster Sum of Squares)</a:t>
            </a:r>
            <a:br>
              <a:rPr b="1" lang="en" sz="1100">
                <a:solidFill>
                  <a:schemeClr val="dk1"/>
                </a:solidFill>
              </a:rPr>
            </a:br>
            <a:endParaRPr b="1"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Sharp drop observed until </a:t>
            </a:r>
            <a:r>
              <a:rPr b="1" lang="en" sz="1100">
                <a:solidFill>
                  <a:schemeClr val="dk1"/>
                </a:solidFill>
              </a:rPr>
              <a:t>k = 4</a:t>
            </a:r>
            <a:r>
              <a:rPr lang="en" sz="1100">
                <a:solidFill>
                  <a:schemeClr val="dk1"/>
                </a:solidFill>
              </a:rPr>
              <a:t>, after which the curve flattens</a:t>
            </a:r>
            <a:br>
              <a:rPr lang="en"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Selected </a:t>
            </a:r>
            <a:r>
              <a:rPr b="1" lang="en" sz="1100">
                <a:solidFill>
                  <a:schemeClr val="dk1"/>
                </a:solidFill>
              </a:rPr>
              <a:t>4 clusters</a:t>
            </a:r>
            <a:r>
              <a:rPr lang="en" sz="1100">
                <a:solidFill>
                  <a:schemeClr val="dk1"/>
                </a:solidFill>
              </a:rPr>
              <a:t> as the optimal trade-off between performance and complexity</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100">
                <a:solidFill>
                  <a:schemeClr val="dk1"/>
                </a:solidFill>
              </a:rPr>
              <a:t>Visual Insight:</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Elbow curve clearly shows diminishing returns after 4 clusters</a:t>
            </a:r>
            <a:endParaRPr sz="1100">
              <a:solidFill>
                <a:schemeClr val="dk1"/>
              </a:solidFill>
            </a:endParaRPr>
          </a:p>
          <a:p>
            <a:pPr indent="0" lvl="0" marL="0" rtl="0" algn="l">
              <a:lnSpc>
                <a:spcPct val="100000"/>
              </a:lnSpc>
              <a:spcBef>
                <a:spcPts val="1200"/>
              </a:spcBef>
              <a:spcAft>
                <a:spcPts val="0"/>
              </a:spcAft>
              <a:buClr>
                <a:schemeClr val="accent6"/>
              </a:buClr>
              <a:buSzPts val="1100"/>
              <a:buNone/>
            </a:pPr>
            <a:r>
              <a:t/>
            </a:r>
            <a:endParaRPr b="1" sz="1100">
              <a:solidFill>
                <a:schemeClr val="dk1"/>
              </a:solidFill>
            </a:endParaRPr>
          </a:p>
        </p:txBody>
      </p:sp>
      <p:pic>
        <p:nvPicPr>
          <p:cNvPr id="382" name="Google Shape;382;p39" title="download.png"/>
          <p:cNvPicPr preferRelativeResize="0"/>
          <p:nvPr/>
        </p:nvPicPr>
        <p:blipFill>
          <a:blip r:embed="rId3">
            <a:alphaModFix/>
          </a:blip>
          <a:stretch>
            <a:fillRect/>
          </a:stretch>
        </p:blipFill>
        <p:spPr>
          <a:xfrm>
            <a:off x="4456200" y="1130300"/>
            <a:ext cx="4436825" cy="3108950"/>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0"/>
          <p:cNvSpPr txBox="1"/>
          <p:nvPr>
            <p:ph type="title"/>
          </p:nvPr>
        </p:nvSpPr>
        <p:spPr>
          <a:xfrm>
            <a:off x="338000" y="100178"/>
            <a:ext cx="8167200" cy="5862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CUSTOMER SEGMENT INSIGHTS</a:t>
            </a:r>
            <a:endParaRPr>
              <a:latin typeface="Arial"/>
              <a:ea typeface="Arial"/>
              <a:cs typeface="Arial"/>
              <a:sym typeface="Arial"/>
            </a:endParaRPr>
          </a:p>
        </p:txBody>
      </p:sp>
      <p:sp>
        <p:nvSpPr>
          <p:cNvPr id="389" name="Google Shape;389;p40"/>
          <p:cNvSpPr txBox="1"/>
          <p:nvPr>
            <p:ph idx="4294967295" type="body"/>
          </p:nvPr>
        </p:nvSpPr>
        <p:spPr>
          <a:xfrm flipH="1">
            <a:off x="4377840" y="783058"/>
            <a:ext cx="4275900" cy="1452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1200"/>
              </a:spcBef>
              <a:spcAft>
                <a:spcPts val="0"/>
              </a:spcAft>
              <a:buClr>
                <a:schemeClr val="dk1"/>
              </a:buClr>
              <a:buSzPts val="1100"/>
              <a:buFont typeface="Arial"/>
              <a:buNone/>
            </a:pPr>
            <a:r>
              <a:rPr b="1" lang="en" sz="1100">
                <a:solidFill>
                  <a:schemeClr val="dk1"/>
                </a:solidFill>
              </a:rPr>
              <a:t>Visual Summary:</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PCA plot shows clean separation across 4 customer profiles.</a:t>
            </a:r>
            <a:br>
              <a:rPr lang="en"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Clusters vary in size, spending potential, and engagement behavior.</a:t>
            </a:r>
            <a:endParaRPr sz="1100">
              <a:solidFill>
                <a:schemeClr val="dk1"/>
              </a:solidFill>
            </a:endParaRPr>
          </a:p>
          <a:p>
            <a:pPr indent="0" lvl="0" marL="0" rtl="0" algn="l">
              <a:lnSpc>
                <a:spcPct val="100000"/>
              </a:lnSpc>
              <a:spcBef>
                <a:spcPts val="1200"/>
              </a:spcBef>
              <a:spcAft>
                <a:spcPts val="0"/>
              </a:spcAft>
              <a:buClr>
                <a:schemeClr val="accent6"/>
              </a:buClr>
              <a:buSzPts val="1100"/>
              <a:buNone/>
            </a:pPr>
            <a:r>
              <a:t/>
            </a:r>
            <a:endParaRPr/>
          </a:p>
        </p:txBody>
      </p:sp>
      <p:pic>
        <p:nvPicPr>
          <p:cNvPr id="390" name="Google Shape;390;p40"/>
          <p:cNvPicPr preferRelativeResize="0"/>
          <p:nvPr/>
        </p:nvPicPr>
        <p:blipFill rotWithShape="1">
          <a:blip r:embed="rId3">
            <a:alphaModFix/>
          </a:blip>
          <a:srcRect b="0" l="0" r="0" t="1487"/>
          <a:stretch/>
        </p:blipFill>
        <p:spPr>
          <a:xfrm>
            <a:off x="639775" y="783050"/>
            <a:ext cx="3410350" cy="1687800"/>
          </a:xfrm>
          <a:prstGeom prst="rect">
            <a:avLst/>
          </a:prstGeom>
          <a:noFill/>
          <a:ln cap="flat" cmpd="sng" w="9525">
            <a:solidFill>
              <a:schemeClr val="accent4"/>
            </a:solidFill>
            <a:prstDash val="solid"/>
            <a:round/>
            <a:headEnd len="sm" w="sm" type="none"/>
            <a:tailEnd len="sm" w="sm" type="none"/>
          </a:ln>
        </p:spPr>
      </p:pic>
      <p:pic>
        <p:nvPicPr>
          <p:cNvPr id="391" name="Google Shape;391;p40" title="WhatsApp Image 2025-04-29 at 12.53.32_0147033d.jpg"/>
          <p:cNvPicPr preferRelativeResize="0"/>
          <p:nvPr/>
        </p:nvPicPr>
        <p:blipFill rotWithShape="1">
          <a:blip r:embed="rId4">
            <a:alphaModFix/>
          </a:blip>
          <a:srcRect b="6260" l="36891" r="6422" t="13068"/>
          <a:stretch/>
        </p:blipFill>
        <p:spPr>
          <a:xfrm>
            <a:off x="639775" y="2780750"/>
            <a:ext cx="3410350" cy="2174225"/>
          </a:xfrm>
          <a:prstGeom prst="rect">
            <a:avLst/>
          </a:prstGeom>
          <a:noFill/>
          <a:ln cap="flat" cmpd="sng" w="9525">
            <a:solidFill>
              <a:schemeClr val="accent4"/>
            </a:solidFill>
            <a:prstDash val="solid"/>
            <a:round/>
            <a:headEnd len="sm" w="sm" type="none"/>
            <a:tailEnd len="sm" w="sm" type="none"/>
          </a:ln>
        </p:spPr>
      </p:pic>
      <p:pic>
        <p:nvPicPr>
          <p:cNvPr id="392" name="Google Shape;392;p40" title="WhatsApp Image 2025-04-29 at 12.53.32_ddcd691e.jpg"/>
          <p:cNvPicPr preferRelativeResize="0"/>
          <p:nvPr/>
        </p:nvPicPr>
        <p:blipFill>
          <a:blip r:embed="rId5">
            <a:alphaModFix/>
          </a:blip>
          <a:stretch>
            <a:fillRect/>
          </a:stretch>
        </p:blipFill>
        <p:spPr>
          <a:xfrm>
            <a:off x="4377850" y="2227155"/>
            <a:ext cx="4400749" cy="2671219"/>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1"/>
          <p:cNvSpPr txBox="1"/>
          <p:nvPr>
            <p:ph type="title"/>
          </p:nvPr>
        </p:nvSpPr>
        <p:spPr>
          <a:xfrm>
            <a:off x="898950" y="706375"/>
            <a:ext cx="7339800" cy="1330800"/>
          </a:xfrm>
          <a:prstGeom prst="rect">
            <a:avLst/>
          </a:prstGeom>
          <a:noFill/>
          <a:ln>
            <a:noFill/>
          </a:ln>
        </p:spPr>
        <p:txBody>
          <a:bodyPr anchorCtr="0" anchor="b" bIns="34275" lIns="68575" spcFirstLastPara="1" rIns="68575" wrap="square" tIns="34275">
            <a:noAutofit/>
          </a:bodyPr>
          <a:lstStyle/>
          <a:p>
            <a:pPr indent="0" lvl="0" marL="0" rtl="0" algn="just">
              <a:lnSpc>
                <a:spcPct val="90000"/>
              </a:lnSpc>
              <a:spcBef>
                <a:spcPts val="0"/>
              </a:spcBef>
              <a:spcAft>
                <a:spcPts val="0"/>
              </a:spcAft>
              <a:buClr>
                <a:schemeClr val="accent6"/>
              </a:buClr>
              <a:buSzPts val="2000"/>
              <a:buFont typeface="Arial"/>
              <a:buNone/>
            </a:pPr>
            <a:r>
              <a:rPr lang="en" sz="2500">
                <a:solidFill>
                  <a:schemeClr val="dk1"/>
                </a:solidFill>
                <a:latin typeface="Arial"/>
                <a:ea typeface="Arial"/>
                <a:cs typeface="Arial"/>
                <a:sym typeface="Arial"/>
              </a:rPr>
              <a:t>Can we predict future sales based on past transaction data, seasonality, and regional sales trends?</a:t>
            </a:r>
            <a:endParaRPr sz="2500">
              <a:solidFill>
                <a:schemeClr val="dk1"/>
              </a:solidFill>
              <a:latin typeface="Arial"/>
              <a:ea typeface="Arial"/>
              <a:cs typeface="Arial"/>
              <a:sym typeface="Arial"/>
            </a:endParaRPr>
          </a:p>
        </p:txBody>
      </p:sp>
      <p:sp>
        <p:nvSpPr>
          <p:cNvPr id="399" name="Google Shape;399;p41"/>
          <p:cNvSpPr txBox="1"/>
          <p:nvPr>
            <p:ph type="title"/>
          </p:nvPr>
        </p:nvSpPr>
        <p:spPr>
          <a:xfrm>
            <a:off x="654844" y="116213"/>
            <a:ext cx="8050200" cy="5514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RESEARCH QUESTION #2</a:t>
            </a:r>
            <a:endParaRPr>
              <a:latin typeface="Arial"/>
              <a:ea typeface="Arial"/>
              <a:cs typeface="Arial"/>
              <a:sym typeface="Arial"/>
            </a:endParaRPr>
          </a:p>
        </p:txBody>
      </p:sp>
      <p:pic>
        <p:nvPicPr>
          <p:cNvPr id="400" name="Google Shape;400;p41" title="Screenshot 2025-05-03 at 6.13.23 PM.png"/>
          <p:cNvPicPr preferRelativeResize="0"/>
          <p:nvPr/>
        </p:nvPicPr>
        <p:blipFill>
          <a:blip r:embed="rId3">
            <a:alphaModFix/>
          </a:blip>
          <a:stretch>
            <a:fillRect/>
          </a:stretch>
        </p:blipFill>
        <p:spPr>
          <a:xfrm>
            <a:off x="2018912" y="2347975"/>
            <a:ext cx="5099876" cy="2315475"/>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42"/>
          <p:cNvSpPr txBox="1"/>
          <p:nvPr>
            <p:ph type="title"/>
          </p:nvPr>
        </p:nvSpPr>
        <p:spPr>
          <a:xfrm>
            <a:off x="628650" y="53719"/>
            <a:ext cx="7886700" cy="603600"/>
          </a:xfrm>
          <a:prstGeom prst="rect">
            <a:avLst/>
          </a:prstGeom>
          <a:solidFill>
            <a:schemeClr val="accent4"/>
          </a:solidFill>
          <a:ln>
            <a:noFill/>
          </a:ln>
        </p:spPr>
        <p:txBody>
          <a:bodyPr anchorCtr="0" anchor="t" bIns="34275" lIns="68575" spcFirstLastPara="1" rIns="68575" wrap="square" tIns="34275">
            <a:noAutofit/>
          </a:bodyPr>
          <a:lstStyle/>
          <a:p>
            <a:pPr indent="0" lvl="0" marL="34290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DATA PREPROCESSING</a:t>
            </a:r>
            <a:endParaRPr>
              <a:latin typeface="Arial"/>
              <a:ea typeface="Arial"/>
              <a:cs typeface="Arial"/>
              <a:sym typeface="Arial"/>
            </a:endParaRPr>
          </a:p>
        </p:txBody>
      </p:sp>
      <p:sp>
        <p:nvSpPr>
          <p:cNvPr id="407" name="Google Shape;407;p42"/>
          <p:cNvSpPr txBox="1"/>
          <p:nvPr>
            <p:ph idx="1" type="body"/>
          </p:nvPr>
        </p:nvSpPr>
        <p:spPr>
          <a:xfrm>
            <a:off x="96551" y="3285097"/>
            <a:ext cx="1886700" cy="5601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accent6"/>
              </a:buClr>
              <a:buSzPts val="1400"/>
              <a:buNone/>
            </a:pPr>
            <a:r>
              <a:rPr lang="en" sz="1700"/>
              <a:t>Null Values Removed</a:t>
            </a:r>
            <a:endParaRPr sz="1700"/>
          </a:p>
        </p:txBody>
      </p:sp>
      <p:sp>
        <p:nvSpPr>
          <p:cNvPr id="408" name="Google Shape;408;p42"/>
          <p:cNvSpPr txBox="1"/>
          <p:nvPr>
            <p:ph idx="5" type="body"/>
          </p:nvPr>
        </p:nvSpPr>
        <p:spPr>
          <a:xfrm>
            <a:off x="1827305" y="2941378"/>
            <a:ext cx="1886700" cy="4260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accent6"/>
              </a:buClr>
              <a:buSzPts val="1400"/>
              <a:buNone/>
            </a:pPr>
            <a:r>
              <a:rPr lang="en" sz="1700"/>
              <a:t>Aggregated daily sales</a:t>
            </a:r>
            <a:endParaRPr sz="1700"/>
          </a:p>
        </p:txBody>
      </p:sp>
      <p:sp>
        <p:nvSpPr>
          <p:cNvPr id="409" name="Google Shape;409;p42"/>
          <p:cNvSpPr txBox="1"/>
          <p:nvPr>
            <p:ph idx="8" type="body"/>
          </p:nvPr>
        </p:nvSpPr>
        <p:spPr>
          <a:xfrm>
            <a:off x="3717324" y="3234593"/>
            <a:ext cx="1579200" cy="5601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dk2"/>
              </a:buClr>
              <a:buSzPts val="1400"/>
              <a:buFont typeface="Arial"/>
              <a:buNone/>
            </a:pPr>
            <a:r>
              <a:rPr lang="en" sz="1700">
                <a:solidFill>
                  <a:schemeClr val="dk2"/>
                </a:solidFill>
              </a:rPr>
              <a:t>Reindexed missing dates</a:t>
            </a:r>
            <a:endParaRPr sz="1700">
              <a:solidFill>
                <a:schemeClr val="dk2"/>
              </a:solidFill>
            </a:endParaRPr>
          </a:p>
        </p:txBody>
      </p:sp>
      <p:sp>
        <p:nvSpPr>
          <p:cNvPr id="410" name="Google Shape;410;p42"/>
          <p:cNvSpPr txBox="1"/>
          <p:nvPr>
            <p:ph idx="14" type="body"/>
          </p:nvPr>
        </p:nvSpPr>
        <p:spPr>
          <a:xfrm>
            <a:off x="5566637" y="2488801"/>
            <a:ext cx="1886700" cy="8580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dk2"/>
              </a:buClr>
              <a:buSzPts val="1400"/>
              <a:buFont typeface="Arial"/>
              <a:buNone/>
            </a:pPr>
            <a:r>
              <a:rPr lang="en" sz="1700">
                <a:solidFill>
                  <a:schemeClr val="dk2"/>
                </a:solidFill>
              </a:rPr>
              <a:t>Converted order date to datetime</a:t>
            </a:r>
            <a:endParaRPr sz="1700"/>
          </a:p>
        </p:txBody>
      </p:sp>
      <p:pic>
        <p:nvPicPr>
          <p:cNvPr id="411" name="Google Shape;411;p42"/>
          <p:cNvPicPr preferRelativeResize="0"/>
          <p:nvPr>
            <p:ph idx="2" type="pic"/>
          </p:nvPr>
        </p:nvPicPr>
        <p:blipFill rotWithShape="1">
          <a:blip r:embed="rId3">
            <a:alphaModFix/>
          </a:blip>
          <a:srcRect b="0" l="18391" r="18385" t="0"/>
          <a:stretch/>
        </p:blipFill>
        <p:spPr>
          <a:xfrm>
            <a:off x="96550" y="1701933"/>
            <a:ext cx="1782900" cy="14628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412" name="Google Shape;412;p42"/>
          <p:cNvPicPr preferRelativeResize="0"/>
          <p:nvPr>
            <p:ph idx="4" type="pic"/>
          </p:nvPr>
        </p:nvPicPr>
        <p:blipFill rotWithShape="1">
          <a:blip r:embed="rId4">
            <a:alphaModFix/>
          </a:blip>
          <a:srcRect b="5853" l="0" r="0" t="5853"/>
          <a:stretch/>
        </p:blipFill>
        <p:spPr>
          <a:xfrm>
            <a:off x="1879241" y="1310180"/>
            <a:ext cx="1782900" cy="14628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413" name="Google Shape;413;p42"/>
          <p:cNvPicPr preferRelativeResize="0"/>
          <p:nvPr>
            <p:ph idx="13" type="pic"/>
          </p:nvPr>
        </p:nvPicPr>
        <p:blipFill rotWithShape="1">
          <a:blip r:embed="rId5">
            <a:alphaModFix/>
          </a:blip>
          <a:srcRect b="5618" l="0" r="0" t="5618"/>
          <a:stretch/>
        </p:blipFill>
        <p:spPr>
          <a:xfrm>
            <a:off x="5472055" y="1261425"/>
            <a:ext cx="1782900" cy="14628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414" name="Google Shape;414;p42"/>
          <p:cNvPicPr preferRelativeResize="0"/>
          <p:nvPr>
            <p:ph idx="2" type="pic"/>
          </p:nvPr>
        </p:nvPicPr>
        <p:blipFill rotWithShape="1">
          <a:blip r:embed="rId6">
            <a:alphaModFix/>
          </a:blip>
          <a:srcRect b="0" l="21832" r="21838" t="0"/>
          <a:stretch/>
        </p:blipFill>
        <p:spPr>
          <a:xfrm>
            <a:off x="3615562" y="1701933"/>
            <a:ext cx="1782900" cy="14628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415" name="Google Shape;415;p42"/>
          <p:cNvPicPr preferRelativeResize="0"/>
          <p:nvPr>
            <p:ph idx="13" type="pic"/>
          </p:nvPr>
        </p:nvPicPr>
        <p:blipFill rotWithShape="1">
          <a:blip r:embed="rId7">
            <a:alphaModFix/>
          </a:blip>
          <a:srcRect b="2453" l="3340" r="-3340" t="2444"/>
          <a:stretch/>
        </p:blipFill>
        <p:spPr>
          <a:xfrm>
            <a:off x="7328545" y="1788763"/>
            <a:ext cx="1782900" cy="14628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sp>
        <p:nvSpPr>
          <p:cNvPr id="416" name="Google Shape;416;p42"/>
          <p:cNvSpPr txBox="1"/>
          <p:nvPr>
            <p:ph idx="8" type="body"/>
          </p:nvPr>
        </p:nvSpPr>
        <p:spPr>
          <a:xfrm>
            <a:off x="7453350" y="3957602"/>
            <a:ext cx="1690500" cy="2541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dk2"/>
              </a:buClr>
              <a:buSzPts val="2100"/>
              <a:buFont typeface="Arial"/>
              <a:buNone/>
            </a:pPr>
            <a:r>
              <a:rPr lang="en" sz="1700">
                <a:solidFill>
                  <a:schemeClr val="dk2"/>
                </a:solidFill>
              </a:rPr>
              <a:t>Splitting</a:t>
            </a:r>
            <a:r>
              <a:rPr lang="en" sz="2100">
                <a:solidFill>
                  <a:schemeClr val="dk2"/>
                </a:solidFill>
              </a:rPr>
              <a:t> </a:t>
            </a:r>
            <a:r>
              <a:rPr lang="en" sz="1700">
                <a:solidFill>
                  <a:schemeClr val="dk2"/>
                </a:solidFill>
              </a:rPr>
              <a:t>Data (Time Dependent)</a:t>
            </a: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3"/>
          <p:cNvSpPr txBox="1"/>
          <p:nvPr>
            <p:ph type="title"/>
          </p:nvPr>
        </p:nvSpPr>
        <p:spPr>
          <a:xfrm>
            <a:off x="440400" y="210302"/>
            <a:ext cx="8167200" cy="5490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MODEL BUILDING</a:t>
            </a:r>
            <a:endParaRPr>
              <a:latin typeface="Arial"/>
              <a:ea typeface="Arial"/>
              <a:cs typeface="Arial"/>
              <a:sym typeface="Arial"/>
            </a:endParaRPr>
          </a:p>
        </p:txBody>
      </p:sp>
      <p:sp>
        <p:nvSpPr>
          <p:cNvPr id="423" name="Google Shape;423;p43"/>
          <p:cNvSpPr txBox="1"/>
          <p:nvPr>
            <p:ph idx="4294967295" type="body"/>
          </p:nvPr>
        </p:nvSpPr>
        <p:spPr>
          <a:xfrm>
            <a:off x="634481" y="1244128"/>
            <a:ext cx="8167200" cy="2934600"/>
          </a:xfrm>
          <a:prstGeom prst="rect">
            <a:avLst/>
          </a:prstGeom>
          <a:noFill/>
          <a:ln>
            <a:noFill/>
          </a:ln>
        </p:spPr>
        <p:txBody>
          <a:bodyPr anchorCtr="0" anchor="t" bIns="34275" lIns="68575" spcFirstLastPara="1" rIns="68575" wrap="square" tIns="34275">
            <a:noAutofit/>
          </a:bodyPr>
          <a:lstStyle/>
          <a:p>
            <a:pPr indent="-279400" lvl="0" marL="342900" rtl="0" algn="l">
              <a:lnSpc>
                <a:spcPct val="100000"/>
              </a:lnSpc>
              <a:spcBef>
                <a:spcPts val="0"/>
              </a:spcBef>
              <a:spcAft>
                <a:spcPts val="0"/>
              </a:spcAft>
              <a:buSzPts val="1800"/>
              <a:buChar char="●"/>
            </a:pPr>
            <a:r>
              <a:rPr b="1" lang="en" sz="1800"/>
              <a:t>Used models:</a:t>
            </a:r>
            <a:r>
              <a:rPr lang="en" sz="1800"/>
              <a:t> Naive Forecasting, Moving Average, Simple Exponential </a:t>
            </a:r>
            <a:r>
              <a:rPr lang="en" sz="1800"/>
              <a:t>Smoothing</a:t>
            </a:r>
            <a:r>
              <a:rPr lang="en" sz="1800"/>
              <a:t>, ARIMA, Univariate LSTM, Multivariate LSTM, Stacked LSTM, Ensemble Forecasting.</a:t>
            </a:r>
            <a:endParaRPr sz="1800"/>
          </a:p>
          <a:p>
            <a:pPr indent="-279400" lvl="0" marL="342900" rtl="0" algn="l">
              <a:lnSpc>
                <a:spcPct val="100000"/>
              </a:lnSpc>
              <a:spcBef>
                <a:spcPts val="0"/>
              </a:spcBef>
              <a:spcAft>
                <a:spcPts val="0"/>
              </a:spcAft>
              <a:buSzPts val="1800"/>
              <a:buChar char="●"/>
            </a:pPr>
            <a:r>
              <a:rPr b="1" lang="en" sz="1800"/>
              <a:t>Evaluated with metrics: </a:t>
            </a:r>
            <a:r>
              <a:rPr lang="en" sz="1800"/>
              <a:t>RMSE, MAE</a:t>
            </a:r>
            <a:r>
              <a:rPr lang="en" sz="1800"/>
              <a:t>.</a:t>
            </a:r>
            <a:endParaRPr sz="1800"/>
          </a:p>
          <a:p>
            <a:pPr indent="-279400" lvl="0" marL="342900" rtl="0" algn="l">
              <a:lnSpc>
                <a:spcPct val="100000"/>
              </a:lnSpc>
              <a:spcBef>
                <a:spcPts val="0"/>
              </a:spcBef>
              <a:spcAft>
                <a:spcPts val="0"/>
              </a:spcAft>
              <a:buSzPts val="1800"/>
              <a:buChar char="●"/>
            </a:pPr>
            <a:r>
              <a:rPr b="1" lang="en" sz="1800"/>
              <a:t>Hyperparameter tuning using </a:t>
            </a:r>
            <a:r>
              <a:rPr lang="en" sz="1800"/>
              <a:t>ARIMA orders (p, d, q), LSTM architecture (layers, units, dropout)</a:t>
            </a:r>
            <a:r>
              <a:rPr lang="en" sz="1800"/>
              <a:t>.</a:t>
            </a:r>
            <a:endParaRPr sz="1800"/>
          </a:p>
          <a:p>
            <a:pPr indent="-279400" lvl="0" marL="342900" rtl="0" algn="l">
              <a:lnSpc>
                <a:spcPct val="100000"/>
              </a:lnSpc>
              <a:spcBef>
                <a:spcPts val="0"/>
              </a:spcBef>
              <a:spcAft>
                <a:spcPts val="0"/>
              </a:spcAft>
              <a:buSzPts val="1800"/>
              <a:buChar char="●"/>
            </a:pPr>
            <a:r>
              <a:rPr b="1" lang="en" sz="1800">
                <a:solidFill>
                  <a:schemeClr val="dk2"/>
                </a:solidFill>
              </a:rPr>
              <a:t>Validation approach: </a:t>
            </a:r>
            <a:r>
              <a:rPr lang="en" sz="1800">
                <a:solidFill>
                  <a:schemeClr val="dk2"/>
                </a:solidFill>
              </a:rPr>
              <a:t>Train/validation/test splits, early stopping, residual diagnostics</a:t>
            </a:r>
            <a:r>
              <a:rPr lang="en" sz="1800">
                <a:solidFill>
                  <a:schemeClr val="dk2"/>
                </a:solidFill>
              </a:rPr>
              <a:t>.</a:t>
            </a:r>
            <a:endParaRPr sz="1800"/>
          </a:p>
          <a:p>
            <a:pPr indent="0" lvl="0" marL="0" rtl="0" algn="l">
              <a:lnSpc>
                <a:spcPct val="100000"/>
              </a:lnSpc>
              <a:spcBef>
                <a:spcPts val="0"/>
              </a:spcBef>
              <a:spcAft>
                <a:spcPts val="0"/>
              </a:spcAft>
              <a:buSzPts val="1500"/>
              <a:buNone/>
            </a:pPr>
            <a:r>
              <a:t/>
            </a:r>
            <a:endParaRPr sz="1500"/>
          </a:p>
          <a:p>
            <a:pPr indent="0" lvl="0" marL="0" rtl="0" algn="l">
              <a:lnSpc>
                <a:spcPct val="100000"/>
              </a:lnSpc>
              <a:spcBef>
                <a:spcPts val="0"/>
              </a:spcBef>
              <a:spcAft>
                <a:spcPts val="0"/>
              </a:spcAft>
              <a:buClr>
                <a:schemeClr val="accent6"/>
              </a:buClr>
              <a:buSzPts val="1100"/>
              <a:buNone/>
            </a:pPr>
            <a:r>
              <a:t/>
            </a:r>
            <a:endParaRPr sz="15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427" name="Shape 427"/>
        <p:cNvGrpSpPr/>
        <p:nvPr/>
      </p:nvGrpSpPr>
      <p:grpSpPr>
        <a:xfrm>
          <a:off x="0" y="0"/>
          <a:ext cx="0" cy="0"/>
          <a:chOff x="0" y="0"/>
          <a:chExt cx="0" cy="0"/>
        </a:xfrm>
      </p:grpSpPr>
      <p:sp>
        <p:nvSpPr>
          <p:cNvPr id="428" name="Google Shape;428;p44"/>
          <p:cNvSpPr/>
          <p:nvPr>
            <p:ph idx="2" type="tbl"/>
          </p:nvPr>
        </p:nvSpPr>
        <p:spPr>
          <a:xfrm>
            <a:off x="436282" y="1210649"/>
            <a:ext cx="8167200" cy="3238500"/>
          </a:xfrm>
          <a:prstGeom prst="rect">
            <a:avLst/>
          </a:prstGeom>
        </p:spPr>
        <p:txBody>
          <a:bodyPr anchorCtr="0" anchor="t" bIns="34275" lIns="68575" spcFirstLastPara="1" rIns="68575" wrap="square" tIns="34275">
            <a:noAutofit/>
          </a:bodyPr>
          <a:lstStyle/>
          <a:p>
            <a:pPr indent="0" lvl="0" marL="0" rtl="0" algn="l">
              <a:spcBef>
                <a:spcPts val="0"/>
              </a:spcBef>
              <a:spcAft>
                <a:spcPts val="0"/>
              </a:spcAft>
              <a:buNone/>
            </a:pPr>
            <a:r>
              <a:t/>
            </a:r>
            <a:endParaRPr/>
          </a:p>
        </p:txBody>
      </p:sp>
      <p:pic>
        <p:nvPicPr>
          <p:cNvPr id="429" name="Google Shape;429;p44"/>
          <p:cNvPicPr preferRelativeResize="0"/>
          <p:nvPr/>
        </p:nvPicPr>
        <p:blipFill>
          <a:blip r:embed="rId3">
            <a:alphaModFix/>
          </a:blip>
          <a:stretch>
            <a:fillRect/>
          </a:stretch>
        </p:blipFill>
        <p:spPr>
          <a:xfrm>
            <a:off x="467963" y="697850"/>
            <a:ext cx="8208074" cy="38859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433" name="Shape 433"/>
        <p:cNvGrpSpPr/>
        <p:nvPr/>
      </p:nvGrpSpPr>
      <p:grpSpPr>
        <a:xfrm>
          <a:off x="0" y="0"/>
          <a:ext cx="0" cy="0"/>
          <a:chOff x="0" y="0"/>
          <a:chExt cx="0" cy="0"/>
        </a:xfrm>
      </p:grpSpPr>
      <p:sp>
        <p:nvSpPr>
          <p:cNvPr id="434" name="Google Shape;434;p45"/>
          <p:cNvSpPr/>
          <p:nvPr>
            <p:ph idx="2" type="tbl"/>
          </p:nvPr>
        </p:nvSpPr>
        <p:spPr>
          <a:xfrm>
            <a:off x="436282" y="1210649"/>
            <a:ext cx="8167200" cy="3238500"/>
          </a:xfrm>
          <a:prstGeom prst="rect">
            <a:avLst/>
          </a:prstGeom>
        </p:spPr>
        <p:txBody>
          <a:bodyPr anchorCtr="0" anchor="t" bIns="34275" lIns="68575" spcFirstLastPara="1" rIns="68575" wrap="square" tIns="34275">
            <a:noAutofit/>
          </a:bodyPr>
          <a:lstStyle/>
          <a:p>
            <a:pPr indent="0" lvl="0" marL="0" rtl="0" algn="l">
              <a:spcBef>
                <a:spcPts val="0"/>
              </a:spcBef>
              <a:spcAft>
                <a:spcPts val="0"/>
              </a:spcAft>
              <a:buNone/>
            </a:pPr>
            <a:r>
              <a:t/>
            </a:r>
            <a:endParaRPr/>
          </a:p>
        </p:txBody>
      </p:sp>
      <p:pic>
        <p:nvPicPr>
          <p:cNvPr id="435" name="Google Shape;435;p45"/>
          <p:cNvPicPr preferRelativeResize="0"/>
          <p:nvPr/>
        </p:nvPicPr>
        <p:blipFill>
          <a:blip r:embed="rId3">
            <a:alphaModFix/>
          </a:blip>
          <a:stretch>
            <a:fillRect/>
          </a:stretch>
        </p:blipFill>
        <p:spPr>
          <a:xfrm>
            <a:off x="262175" y="147475"/>
            <a:ext cx="8619650" cy="48485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439" name="Shape 439"/>
        <p:cNvGrpSpPr/>
        <p:nvPr/>
      </p:nvGrpSpPr>
      <p:grpSpPr>
        <a:xfrm>
          <a:off x="0" y="0"/>
          <a:ext cx="0" cy="0"/>
          <a:chOff x="0" y="0"/>
          <a:chExt cx="0" cy="0"/>
        </a:xfrm>
      </p:grpSpPr>
      <p:sp>
        <p:nvSpPr>
          <p:cNvPr id="440" name="Google Shape;440;p46"/>
          <p:cNvSpPr/>
          <p:nvPr>
            <p:ph idx="2" type="tbl"/>
          </p:nvPr>
        </p:nvSpPr>
        <p:spPr>
          <a:xfrm>
            <a:off x="436282" y="1210649"/>
            <a:ext cx="8167200" cy="3238500"/>
          </a:xfrm>
          <a:prstGeom prst="rect">
            <a:avLst/>
          </a:prstGeom>
        </p:spPr>
        <p:txBody>
          <a:bodyPr anchorCtr="0" anchor="t" bIns="34275" lIns="68575" spcFirstLastPara="1" rIns="68575" wrap="square" tIns="34275">
            <a:noAutofit/>
          </a:bodyPr>
          <a:lstStyle/>
          <a:p>
            <a:pPr indent="0" lvl="0" marL="0" rtl="0" algn="l">
              <a:spcBef>
                <a:spcPts val="0"/>
              </a:spcBef>
              <a:spcAft>
                <a:spcPts val="0"/>
              </a:spcAft>
              <a:buNone/>
            </a:pPr>
            <a:r>
              <a:t/>
            </a:r>
            <a:endParaRPr/>
          </a:p>
        </p:txBody>
      </p:sp>
      <p:pic>
        <p:nvPicPr>
          <p:cNvPr id="441" name="Google Shape;441;p46"/>
          <p:cNvPicPr preferRelativeResize="0"/>
          <p:nvPr/>
        </p:nvPicPr>
        <p:blipFill>
          <a:blip r:embed="rId3">
            <a:alphaModFix/>
          </a:blip>
          <a:stretch>
            <a:fillRect/>
          </a:stretch>
        </p:blipFill>
        <p:spPr>
          <a:xfrm>
            <a:off x="168750" y="103750"/>
            <a:ext cx="5146514" cy="2372750"/>
          </a:xfrm>
          <a:prstGeom prst="rect">
            <a:avLst/>
          </a:prstGeom>
          <a:noFill/>
          <a:ln>
            <a:noFill/>
          </a:ln>
        </p:spPr>
      </p:pic>
      <p:pic>
        <p:nvPicPr>
          <p:cNvPr id="442" name="Google Shape;442;p46"/>
          <p:cNvPicPr preferRelativeResize="0"/>
          <p:nvPr/>
        </p:nvPicPr>
        <p:blipFill>
          <a:blip r:embed="rId4">
            <a:alphaModFix/>
          </a:blip>
          <a:stretch>
            <a:fillRect/>
          </a:stretch>
        </p:blipFill>
        <p:spPr>
          <a:xfrm>
            <a:off x="3931725" y="2515175"/>
            <a:ext cx="5046300" cy="25546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7"/>
          <p:cNvSpPr txBox="1"/>
          <p:nvPr>
            <p:ph type="title"/>
          </p:nvPr>
        </p:nvSpPr>
        <p:spPr>
          <a:xfrm>
            <a:off x="440400" y="160803"/>
            <a:ext cx="8167200" cy="5985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BASELINE MODELS</a:t>
            </a:r>
            <a:endParaRPr>
              <a:latin typeface="Arial"/>
              <a:ea typeface="Arial"/>
              <a:cs typeface="Arial"/>
              <a:sym typeface="Arial"/>
            </a:endParaRPr>
          </a:p>
        </p:txBody>
      </p:sp>
      <p:sp>
        <p:nvSpPr>
          <p:cNvPr id="449" name="Google Shape;449;p47"/>
          <p:cNvSpPr txBox="1"/>
          <p:nvPr>
            <p:ph idx="4294967295" type="body"/>
          </p:nvPr>
        </p:nvSpPr>
        <p:spPr>
          <a:xfrm>
            <a:off x="520175" y="841175"/>
            <a:ext cx="8167200" cy="30231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1200"/>
              </a:spcBef>
              <a:spcAft>
                <a:spcPts val="0"/>
              </a:spcAft>
              <a:buNone/>
            </a:pPr>
            <a:r>
              <a:rPr b="1" lang="en" sz="1300">
                <a:solidFill>
                  <a:schemeClr val="dk1"/>
                </a:solidFill>
              </a:rPr>
              <a:t>1. Naïve Forecast</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lang="en" sz="1300">
                <a:solidFill>
                  <a:schemeClr val="dk1"/>
                </a:solidFill>
              </a:rPr>
              <a:t>Predicts next day’s sales as today’s value</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RMSE: </a:t>
            </a:r>
            <a:r>
              <a:rPr b="1" lang="en" sz="1300">
                <a:solidFill>
                  <a:schemeClr val="dk1"/>
                </a:solidFill>
              </a:rPr>
              <a:t>7,534.70</a:t>
            </a:r>
            <a:r>
              <a:rPr lang="en" sz="1300">
                <a:solidFill>
                  <a:schemeClr val="dk1"/>
                </a:solidFill>
              </a:rPr>
              <a:t>, MAE: </a:t>
            </a:r>
            <a:r>
              <a:rPr b="1" lang="en" sz="1300">
                <a:solidFill>
                  <a:schemeClr val="dk1"/>
                </a:solidFill>
              </a:rPr>
              <a:t>3,978.51</a:t>
            </a:r>
            <a:endParaRPr b="1"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Surprisingly effective due to stable short-term sales before 2017</a:t>
            </a:r>
            <a:endParaRPr sz="1300">
              <a:solidFill>
                <a:schemeClr val="dk1"/>
              </a:solidFill>
            </a:endParaRPr>
          </a:p>
          <a:p>
            <a:pPr indent="0" lvl="0" marL="0" rtl="0" algn="l">
              <a:lnSpc>
                <a:spcPct val="115000"/>
              </a:lnSpc>
              <a:spcBef>
                <a:spcPts val="1200"/>
              </a:spcBef>
              <a:spcAft>
                <a:spcPts val="0"/>
              </a:spcAft>
              <a:buNone/>
            </a:pPr>
            <a:r>
              <a:rPr b="1" lang="en" sz="1300">
                <a:solidFill>
                  <a:schemeClr val="dk1"/>
                </a:solidFill>
              </a:rPr>
              <a:t>2. Moving Average (7-Day)</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lang="en" sz="1300">
                <a:solidFill>
                  <a:schemeClr val="dk1"/>
                </a:solidFill>
              </a:rPr>
              <a:t>Uses mean of past 7 days for prediction</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RMSE: </a:t>
            </a:r>
            <a:r>
              <a:rPr b="1" lang="en" sz="1300">
                <a:solidFill>
                  <a:schemeClr val="dk1"/>
                </a:solidFill>
              </a:rPr>
              <a:t>11,891.98</a:t>
            </a:r>
            <a:endParaRPr b="1"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Failed to capture sudden drops and spikes; oversmooths</a:t>
            </a:r>
            <a:endParaRPr sz="1300">
              <a:solidFill>
                <a:schemeClr val="dk1"/>
              </a:solidFill>
            </a:endParaRPr>
          </a:p>
          <a:p>
            <a:pPr indent="0" lvl="0" marL="0" rtl="0" algn="l">
              <a:lnSpc>
                <a:spcPct val="115000"/>
              </a:lnSpc>
              <a:spcBef>
                <a:spcPts val="1200"/>
              </a:spcBef>
              <a:spcAft>
                <a:spcPts val="0"/>
              </a:spcAft>
              <a:buNone/>
            </a:pPr>
            <a:r>
              <a:rPr b="1" lang="en" sz="1300">
                <a:solidFill>
                  <a:schemeClr val="dk1"/>
                </a:solidFill>
              </a:rPr>
              <a:t>3. Simple Exponential Smoothing (SES)</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lang="en" sz="1300">
                <a:solidFill>
                  <a:schemeClr val="dk1"/>
                </a:solidFill>
              </a:rPr>
              <a:t>Models short-term level without trend or seasonality</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RMSE: </a:t>
            </a:r>
            <a:r>
              <a:rPr b="1" lang="en" sz="1300">
                <a:solidFill>
                  <a:schemeClr val="dk1"/>
                </a:solidFill>
              </a:rPr>
              <a:t>12,035.98</a:t>
            </a:r>
            <a:endParaRPr b="1"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Slightly worse than moving average due to lack of adaptability</a:t>
            </a:r>
            <a:endParaRPr sz="1300">
              <a:solidFill>
                <a:schemeClr val="dk1"/>
              </a:solidFill>
            </a:endParaRPr>
          </a:p>
          <a:p>
            <a:pPr indent="0" lvl="0" marL="0" rtl="0" algn="l">
              <a:lnSpc>
                <a:spcPct val="115000"/>
              </a:lnSpc>
              <a:spcBef>
                <a:spcPts val="1200"/>
              </a:spcBef>
              <a:spcAft>
                <a:spcPts val="0"/>
              </a:spcAft>
              <a:buNone/>
            </a:pPr>
            <a:r>
              <a:rPr b="1" lang="en" sz="1300">
                <a:solidFill>
                  <a:schemeClr val="dk1"/>
                </a:solidFill>
              </a:rPr>
              <a:t>Key Takeaway:</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lang="en" sz="1300">
                <a:solidFill>
                  <a:schemeClr val="dk1"/>
                </a:solidFill>
              </a:rPr>
              <a:t>These baseline models performed reasonably during stable periods</a:t>
            </a:r>
            <a:endParaRPr b="1" sz="13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48"/>
          <p:cNvSpPr txBox="1"/>
          <p:nvPr>
            <p:ph type="title"/>
          </p:nvPr>
        </p:nvSpPr>
        <p:spPr>
          <a:xfrm>
            <a:off x="440400" y="76211"/>
            <a:ext cx="8167200" cy="9402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ARIMA - AutoRegressive Integrated Moving Average</a:t>
            </a:r>
            <a:endParaRPr>
              <a:latin typeface="Arial"/>
              <a:ea typeface="Arial"/>
              <a:cs typeface="Arial"/>
              <a:sym typeface="Arial"/>
            </a:endParaRPr>
          </a:p>
        </p:txBody>
      </p:sp>
      <p:sp>
        <p:nvSpPr>
          <p:cNvPr id="456" name="Google Shape;456;p48"/>
          <p:cNvSpPr txBox="1"/>
          <p:nvPr>
            <p:ph idx="4294967295" type="body"/>
          </p:nvPr>
        </p:nvSpPr>
        <p:spPr>
          <a:xfrm>
            <a:off x="634481" y="1244128"/>
            <a:ext cx="8167200" cy="2934600"/>
          </a:xfrm>
          <a:prstGeom prst="rect">
            <a:avLst/>
          </a:prstGeom>
          <a:noFill/>
          <a:ln>
            <a:noFill/>
          </a:ln>
        </p:spPr>
        <p:txBody>
          <a:bodyPr anchorCtr="0" anchor="t" bIns="34275" lIns="68575" spcFirstLastPara="1" rIns="68575" wrap="square" tIns="34275">
            <a:noAutofit/>
          </a:bodyPr>
          <a:lstStyle/>
          <a:p>
            <a:pPr indent="-279400" lvl="0" marL="342900" rtl="0" algn="l">
              <a:lnSpc>
                <a:spcPct val="115000"/>
              </a:lnSpc>
              <a:spcBef>
                <a:spcPts val="1200"/>
              </a:spcBef>
              <a:spcAft>
                <a:spcPts val="0"/>
              </a:spcAft>
              <a:buClr>
                <a:schemeClr val="dk1"/>
              </a:buClr>
              <a:buSzPts val="1800"/>
              <a:buChar char="●"/>
            </a:pPr>
            <a:r>
              <a:rPr lang="en" sz="1800">
                <a:solidFill>
                  <a:schemeClr val="dk1"/>
                </a:solidFill>
              </a:rPr>
              <a:t>Input: 45-day sliding window of past sales</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Data scaled using MinMaxScaler</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Architecture: LSTM → Dropout → Dense</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Trained on 80% data with early stopping</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b="1" lang="en" sz="1800">
                <a:solidFill>
                  <a:schemeClr val="dk1"/>
                </a:solidFill>
              </a:rPr>
              <a:t>Model Performance:</a:t>
            </a:r>
            <a:endParaRPr b="1"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RMSE: </a:t>
            </a:r>
            <a:r>
              <a:rPr b="1" lang="en" sz="1800">
                <a:solidFill>
                  <a:schemeClr val="dk1"/>
                </a:solidFill>
              </a:rPr>
              <a:t>12,049.21</a:t>
            </a:r>
            <a:endParaRPr b="1"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MAE: </a:t>
            </a:r>
            <a:r>
              <a:rPr b="1" lang="en" sz="1800">
                <a:solidFill>
                  <a:schemeClr val="dk1"/>
                </a:solidFill>
              </a:rPr>
              <a:t>7,680.37</a:t>
            </a:r>
            <a:endParaRPr sz="18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1"/>
          <p:cNvSpPr txBox="1"/>
          <p:nvPr>
            <p:ph type="title"/>
          </p:nvPr>
        </p:nvSpPr>
        <p:spPr>
          <a:xfrm>
            <a:off x="705100" y="2461650"/>
            <a:ext cx="2724900" cy="1025100"/>
          </a:xfrm>
          <a:prstGeom prst="rect">
            <a:avLst/>
          </a:prstGeom>
          <a:solidFill>
            <a:schemeClr val="accent4"/>
          </a:solidFill>
          <a:ln>
            <a:noFill/>
          </a:ln>
        </p:spPr>
        <p:txBody>
          <a:bodyPr anchorCtr="0" anchor="ctr"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AGENDA</a:t>
            </a:r>
            <a:endParaRPr>
              <a:latin typeface="Arial"/>
              <a:ea typeface="Arial"/>
              <a:cs typeface="Arial"/>
              <a:sym typeface="Arial"/>
            </a:endParaRPr>
          </a:p>
        </p:txBody>
      </p:sp>
      <p:sp>
        <p:nvSpPr>
          <p:cNvPr id="299" name="Google Shape;299;p31"/>
          <p:cNvSpPr txBox="1"/>
          <p:nvPr>
            <p:ph idx="1" type="body"/>
          </p:nvPr>
        </p:nvSpPr>
        <p:spPr>
          <a:xfrm>
            <a:off x="4705520" y="807181"/>
            <a:ext cx="1434846" cy="791045"/>
          </a:xfrm>
          <a:prstGeom prst="rect">
            <a:avLst/>
          </a:prstGeom>
          <a:noFill/>
          <a:ln>
            <a:noFill/>
          </a:ln>
        </p:spPr>
        <p:txBody>
          <a:bodyPr anchorCtr="0" anchor="ctr" bIns="34275" lIns="68575" spcFirstLastPara="1" rIns="68575" wrap="square" tIns="34275">
            <a:noAutofit/>
          </a:bodyPr>
          <a:lstStyle/>
          <a:p>
            <a:pPr indent="0" lvl="0" marL="0" rtl="0" algn="ctr">
              <a:lnSpc>
                <a:spcPct val="100000"/>
              </a:lnSpc>
              <a:spcBef>
                <a:spcPts val="0"/>
              </a:spcBef>
              <a:spcAft>
                <a:spcPts val="0"/>
              </a:spcAft>
              <a:buClr>
                <a:schemeClr val="accent6"/>
              </a:buClr>
              <a:buSzPts val="1400"/>
              <a:buNone/>
            </a:pPr>
            <a:r>
              <a:rPr b="1" lang="en" sz="1500"/>
              <a:t>Introduction</a:t>
            </a:r>
            <a:endParaRPr b="1" sz="1500"/>
          </a:p>
        </p:txBody>
      </p:sp>
      <p:sp>
        <p:nvSpPr>
          <p:cNvPr id="300" name="Google Shape;300;p31"/>
          <p:cNvSpPr txBox="1"/>
          <p:nvPr>
            <p:ph idx="2" type="body"/>
          </p:nvPr>
        </p:nvSpPr>
        <p:spPr>
          <a:xfrm>
            <a:off x="6228179" y="807131"/>
            <a:ext cx="1529325" cy="791100"/>
          </a:xfrm>
          <a:prstGeom prst="rect">
            <a:avLst/>
          </a:prstGeom>
          <a:noFill/>
          <a:ln>
            <a:noFill/>
          </a:ln>
        </p:spPr>
        <p:txBody>
          <a:bodyPr anchorCtr="0" anchor="ctr" bIns="34275" lIns="68575" spcFirstLastPara="1" rIns="68575" wrap="square" tIns="34275">
            <a:noAutofit/>
          </a:bodyPr>
          <a:lstStyle/>
          <a:p>
            <a:pPr indent="0" lvl="0" marL="0" rtl="0" algn="ctr">
              <a:lnSpc>
                <a:spcPct val="113000"/>
              </a:lnSpc>
              <a:spcBef>
                <a:spcPts val="0"/>
              </a:spcBef>
              <a:spcAft>
                <a:spcPts val="0"/>
              </a:spcAft>
              <a:buClr>
                <a:schemeClr val="accent6"/>
              </a:buClr>
              <a:buSzPts val="1400"/>
              <a:buNone/>
            </a:pPr>
            <a:r>
              <a:rPr b="1" lang="en" sz="1500"/>
              <a:t>Dataset Explanation</a:t>
            </a:r>
            <a:endParaRPr b="1" sz="1500"/>
          </a:p>
        </p:txBody>
      </p:sp>
      <p:sp>
        <p:nvSpPr>
          <p:cNvPr id="301" name="Google Shape;301;p31"/>
          <p:cNvSpPr txBox="1"/>
          <p:nvPr>
            <p:ph idx="3" type="body"/>
          </p:nvPr>
        </p:nvSpPr>
        <p:spPr>
          <a:xfrm>
            <a:off x="5491462" y="2261550"/>
            <a:ext cx="1435950" cy="816975"/>
          </a:xfrm>
          <a:prstGeom prst="rect">
            <a:avLst/>
          </a:prstGeom>
          <a:noFill/>
          <a:ln>
            <a:noFill/>
          </a:ln>
        </p:spPr>
        <p:txBody>
          <a:bodyPr anchorCtr="0" anchor="ctr" bIns="34275" lIns="68575" spcFirstLastPara="1" rIns="68575" wrap="square" tIns="34275">
            <a:noAutofit/>
          </a:bodyPr>
          <a:lstStyle/>
          <a:p>
            <a:pPr indent="0" lvl="0" marL="0" rtl="0" algn="ctr">
              <a:lnSpc>
                <a:spcPct val="113000"/>
              </a:lnSpc>
              <a:spcBef>
                <a:spcPts val="0"/>
              </a:spcBef>
              <a:spcAft>
                <a:spcPts val="0"/>
              </a:spcAft>
              <a:buClr>
                <a:schemeClr val="accent6"/>
              </a:buClr>
              <a:buSzPts val="1400"/>
              <a:buNone/>
            </a:pPr>
            <a:r>
              <a:rPr lang="en"/>
              <a:t> </a:t>
            </a:r>
            <a:r>
              <a:rPr b="1" lang="en" sz="1500">
                <a:solidFill>
                  <a:schemeClr val="dk2"/>
                </a:solidFill>
              </a:rPr>
              <a:t>Research Questions</a:t>
            </a:r>
            <a:endParaRPr b="1" sz="1500">
              <a:solidFill>
                <a:schemeClr val="dk2"/>
              </a:solidFill>
            </a:endParaRPr>
          </a:p>
          <a:p>
            <a:pPr indent="0" lvl="0" marL="0" rtl="0" algn="ctr">
              <a:lnSpc>
                <a:spcPct val="113000"/>
              </a:lnSpc>
              <a:spcBef>
                <a:spcPts val="0"/>
              </a:spcBef>
              <a:spcAft>
                <a:spcPts val="0"/>
              </a:spcAft>
              <a:buClr>
                <a:schemeClr val="accent6"/>
              </a:buClr>
              <a:buSzPts val="1400"/>
              <a:buNone/>
            </a:pPr>
            <a:r>
              <a:t/>
            </a:r>
            <a:endParaRPr/>
          </a:p>
        </p:txBody>
      </p:sp>
      <p:sp>
        <p:nvSpPr>
          <p:cNvPr id="302" name="Google Shape;302;p31"/>
          <p:cNvSpPr txBox="1"/>
          <p:nvPr>
            <p:ph idx="4" type="body"/>
          </p:nvPr>
        </p:nvSpPr>
        <p:spPr>
          <a:xfrm>
            <a:off x="6927413" y="2120719"/>
            <a:ext cx="1682325" cy="830250"/>
          </a:xfrm>
          <a:prstGeom prst="rect">
            <a:avLst/>
          </a:prstGeom>
          <a:noFill/>
          <a:ln>
            <a:noFill/>
          </a:ln>
        </p:spPr>
        <p:txBody>
          <a:bodyPr anchorCtr="0" anchor="ctr" bIns="34275" lIns="68575" spcFirstLastPara="1" rIns="68575" wrap="square" tIns="34275">
            <a:noAutofit/>
          </a:bodyPr>
          <a:lstStyle/>
          <a:p>
            <a:pPr indent="0" lvl="0" marL="0" rtl="0" algn="ctr">
              <a:lnSpc>
                <a:spcPct val="113000"/>
              </a:lnSpc>
              <a:spcBef>
                <a:spcPts val="0"/>
              </a:spcBef>
              <a:spcAft>
                <a:spcPts val="0"/>
              </a:spcAft>
              <a:buClr>
                <a:schemeClr val="accent6"/>
              </a:buClr>
              <a:buSzPts val="1400"/>
              <a:buNone/>
            </a:pPr>
            <a:r>
              <a:rPr b="1" lang="en" sz="1500"/>
              <a:t>Recommenda-</a:t>
            </a:r>
            <a:endParaRPr b="1" sz="1500"/>
          </a:p>
          <a:p>
            <a:pPr indent="0" lvl="0" marL="0" rtl="0" algn="ctr">
              <a:lnSpc>
                <a:spcPct val="113000"/>
              </a:lnSpc>
              <a:spcBef>
                <a:spcPts val="0"/>
              </a:spcBef>
              <a:spcAft>
                <a:spcPts val="0"/>
              </a:spcAft>
              <a:buClr>
                <a:schemeClr val="accent6"/>
              </a:buClr>
              <a:buSzPts val="1400"/>
              <a:buNone/>
            </a:pPr>
            <a:r>
              <a:rPr b="1" lang="en" sz="1500"/>
              <a:t>tions</a:t>
            </a:r>
            <a:endParaRPr b="1" sz="1500"/>
          </a:p>
        </p:txBody>
      </p:sp>
      <p:sp>
        <p:nvSpPr>
          <p:cNvPr id="303" name="Google Shape;303;p31"/>
          <p:cNvSpPr txBox="1"/>
          <p:nvPr>
            <p:ph idx="5" type="body"/>
          </p:nvPr>
        </p:nvSpPr>
        <p:spPr>
          <a:xfrm>
            <a:off x="6275426" y="3473452"/>
            <a:ext cx="1434846" cy="806767"/>
          </a:xfrm>
          <a:prstGeom prst="rect">
            <a:avLst/>
          </a:prstGeom>
          <a:noFill/>
          <a:ln>
            <a:noFill/>
          </a:ln>
        </p:spPr>
        <p:txBody>
          <a:bodyPr anchorCtr="0" anchor="ctr" bIns="34275" lIns="68575" spcFirstLastPara="1" rIns="68575" wrap="square" tIns="34275">
            <a:noAutofit/>
          </a:bodyPr>
          <a:lstStyle/>
          <a:p>
            <a:pPr indent="0" lvl="0" marL="0" rtl="0" algn="ctr">
              <a:lnSpc>
                <a:spcPct val="113000"/>
              </a:lnSpc>
              <a:spcBef>
                <a:spcPts val="0"/>
              </a:spcBef>
              <a:spcAft>
                <a:spcPts val="0"/>
              </a:spcAft>
              <a:buClr>
                <a:schemeClr val="dk2"/>
              </a:buClr>
              <a:buSzPts val="1400"/>
              <a:buFont typeface="Arial"/>
              <a:buNone/>
            </a:pPr>
            <a:r>
              <a:rPr b="1" lang="en" sz="1500">
                <a:solidFill>
                  <a:schemeClr val="dk2"/>
                </a:solidFill>
              </a:rPr>
              <a:t>Conclusion</a:t>
            </a:r>
            <a:endParaRPr b="1" sz="1500"/>
          </a:p>
        </p:txBody>
      </p:sp>
      <p:sp>
        <p:nvSpPr>
          <p:cNvPr id="304" name="Google Shape;304;p31"/>
          <p:cNvSpPr/>
          <p:nvPr/>
        </p:nvSpPr>
        <p:spPr>
          <a:xfrm rot="-5400000">
            <a:off x="7709988" y="3178137"/>
            <a:ext cx="1621475" cy="1419550"/>
          </a:xfrm>
          <a:prstGeom prst="flowChartPreparation">
            <a:avLst/>
          </a:prstGeom>
          <a:solidFill>
            <a:srgbClr val="FABE77"/>
          </a:solid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305" name="Google Shape;305;p31"/>
          <p:cNvSpPr txBox="1"/>
          <p:nvPr>
            <p:ph idx="5" type="body"/>
          </p:nvPr>
        </p:nvSpPr>
        <p:spPr>
          <a:xfrm>
            <a:off x="7810948" y="3486981"/>
            <a:ext cx="1434825" cy="806850"/>
          </a:xfrm>
          <a:prstGeom prst="rect">
            <a:avLst/>
          </a:prstGeom>
          <a:noFill/>
          <a:ln>
            <a:noFill/>
          </a:ln>
        </p:spPr>
        <p:txBody>
          <a:bodyPr anchorCtr="0" anchor="ctr" bIns="34275" lIns="68575" spcFirstLastPara="1" rIns="68575" wrap="square" tIns="34275">
            <a:noAutofit/>
          </a:bodyPr>
          <a:lstStyle/>
          <a:p>
            <a:pPr indent="0" lvl="0" marL="0" rtl="0" algn="ctr">
              <a:lnSpc>
                <a:spcPct val="113000"/>
              </a:lnSpc>
              <a:spcBef>
                <a:spcPts val="0"/>
              </a:spcBef>
              <a:spcAft>
                <a:spcPts val="0"/>
              </a:spcAft>
              <a:buClr>
                <a:schemeClr val="accent6"/>
              </a:buClr>
              <a:buSzPts val="1400"/>
              <a:buNone/>
            </a:pPr>
            <a:r>
              <a:rPr b="1" lang="en" sz="1500"/>
              <a:t>Future</a:t>
            </a:r>
            <a:endParaRPr b="1" sz="1500"/>
          </a:p>
          <a:p>
            <a:pPr indent="0" lvl="0" marL="0" rtl="0" algn="ctr">
              <a:lnSpc>
                <a:spcPct val="113000"/>
              </a:lnSpc>
              <a:spcBef>
                <a:spcPts val="0"/>
              </a:spcBef>
              <a:spcAft>
                <a:spcPts val="0"/>
              </a:spcAft>
              <a:buClr>
                <a:schemeClr val="accent6"/>
              </a:buClr>
              <a:buSzPts val="1400"/>
              <a:buNone/>
            </a:pPr>
            <a:r>
              <a:rPr b="1" lang="en" sz="1500"/>
              <a:t>Steps</a:t>
            </a:r>
            <a:endParaRPr b="1" sz="1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9"/>
          <p:cNvSpPr txBox="1"/>
          <p:nvPr>
            <p:ph type="title"/>
          </p:nvPr>
        </p:nvSpPr>
        <p:spPr>
          <a:xfrm>
            <a:off x="440400" y="188518"/>
            <a:ext cx="8167200" cy="4950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UNIVARIATE LSTM</a:t>
            </a:r>
            <a:endParaRPr>
              <a:latin typeface="Arial"/>
              <a:ea typeface="Arial"/>
              <a:cs typeface="Arial"/>
              <a:sym typeface="Arial"/>
            </a:endParaRPr>
          </a:p>
        </p:txBody>
      </p:sp>
      <p:sp>
        <p:nvSpPr>
          <p:cNvPr id="463" name="Google Shape;463;p49"/>
          <p:cNvSpPr txBox="1"/>
          <p:nvPr>
            <p:ph idx="4294967295" type="body"/>
          </p:nvPr>
        </p:nvSpPr>
        <p:spPr>
          <a:xfrm>
            <a:off x="634481" y="1244128"/>
            <a:ext cx="8167200" cy="2934600"/>
          </a:xfrm>
          <a:prstGeom prst="rect">
            <a:avLst/>
          </a:prstGeom>
          <a:noFill/>
          <a:ln>
            <a:noFill/>
          </a:ln>
        </p:spPr>
        <p:txBody>
          <a:bodyPr anchorCtr="0" anchor="t" bIns="34275" lIns="68575" spcFirstLastPara="1" rIns="68575" wrap="square" tIns="34275">
            <a:noAutofit/>
          </a:bodyPr>
          <a:lstStyle/>
          <a:p>
            <a:pPr indent="-279400" lvl="0" marL="342900" rtl="0" algn="l">
              <a:lnSpc>
                <a:spcPct val="115000"/>
              </a:lnSpc>
              <a:spcBef>
                <a:spcPts val="1200"/>
              </a:spcBef>
              <a:spcAft>
                <a:spcPts val="0"/>
              </a:spcAft>
              <a:buClr>
                <a:schemeClr val="dk1"/>
              </a:buClr>
              <a:buSzPts val="1800"/>
              <a:buChar char="●"/>
            </a:pPr>
            <a:r>
              <a:rPr lang="en" sz="1800">
                <a:solidFill>
                  <a:schemeClr val="dk1"/>
                </a:solidFill>
              </a:rPr>
              <a:t>Scaled sales values using MinMaxScaler</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Created 45-day sliding windows for input sequences</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Built LSTM → Dropout → Dense model</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Trained using 80:20 split and tracked loss/validation loss</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b="1" lang="en" sz="1800">
                <a:solidFill>
                  <a:schemeClr val="dk1"/>
                </a:solidFill>
              </a:rPr>
              <a:t>Model Performance:</a:t>
            </a:r>
            <a:endParaRPr b="1"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RMSE: </a:t>
            </a:r>
            <a:r>
              <a:rPr b="1" lang="en" sz="1800">
                <a:solidFill>
                  <a:schemeClr val="dk1"/>
                </a:solidFill>
              </a:rPr>
              <a:t>11,201.60</a:t>
            </a:r>
            <a:endParaRPr b="1"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MAE: </a:t>
            </a:r>
            <a:r>
              <a:rPr b="1" lang="en" sz="1800">
                <a:solidFill>
                  <a:schemeClr val="dk1"/>
                </a:solidFill>
              </a:rPr>
              <a:t>6,895.11</a:t>
            </a:r>
            <a:endParaRPr sz="18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50"/>
          <p:cNvSpPr txBox="1"/>
          <p:nvPr>
            <p:ph type="title"/>
          </p:nvPr>
        </p:nvSpPr>
        <p:spPr>
          <a:xfrm>
            <a:off x="440400" y="185552"/>
            <a:ext cx="8167200" cy="5262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MULTIVARIATE LSTM</a:t>
            </a:r>
            <a:endParaRPr>
              <a:latin typeface="Arial"/>
              <a:ea typeface="Arial"/>
              <a:cs typeface="Arial"/>
              <a:sym typeface="Arial"/>
            </a:endParaRPr>
          </a:p>
        </p:txBody>
      </p:sp>
      <p:sp>
        <p:nvSpPr>
          <p:cNvPr id="470" name="Google Shape;470;p50"/>
          <p:cNvSpPr txBox="1"/>
          <p:nvPr>
            <p:ph idx="4294967295" type="body"/>
          </p:nvPr>
        </p:nvSpPr>
        <p:spPr>
          <a:xfrm>
            <a:off x="634481" y="1244128"/>
            <a:ext cx="8167200" cy="2934600"/>
          </a:xfrm>
          <a:prstGeom prst="rect">
            <a:avLst/>
          </a:prstGeom>
          <a:noFill/>
          <a:ln>
            <a:noFill/>
          </a:ln>
        </p:spPr>
        <p:txBody>
          <a:bodyPr anchorCtr="0" anchor="t" bIns="34275" lIns="68575" spcFirstLastPara="1" rIns="68575" wrap="square" tIns="34275">
            <a:noAutofit/>
          </a:bodyPr>
          <a:lstStyle/>
          <a:p>
            <a:pPr indent="-279400" lvl="0" marL="342900" rtl="0" algn="l">
              <a:lnSpc>
                <a:spcPct val="115000"/>
              </a:lnSpc>
              <a:spcBef>
                <a:spcPts val="1200"/>
              </a:spcBef>
              <a:spcAft>
                <a:spcPts val="0"/>
              </a:spcAft>
              <a:buClr>
                <a:schemeClr val="dk1"/>
              </a:buClr>
              <a:buSzPts val="1800"/>
              <a:buChar char="●"/>
            </a:pPr>
            <a:r>
              <a:rPr lang="en" sz="1800">
                <a:solidFill>
                  <a:schemeClr val="dk1"/>
                </a:solidFill>
              </a:rPr>
              <a:t>Added time-based (day, month) and lag-based features</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Trained LSTM on multivariate sequences</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No improvement in prediction accuracy by modeling feature dependencies</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b="1" lang="en" sz="1800">
                <a:solidFill>
                  <a:schemeClr val="dk1"/>
                </a:solidFill>
              </a:rPr>
              <a:t>Model Performance:</a:t>
            </a:r>
            <a:endParaRPr b="1"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RMSE: </a:t>
            </a:r>
            <a:r>
              <a:rPr b="1" lang="en" sz="1800">
                <a:solidFill>
                  <a:schemeClr val="dk1"/>
                </a:solidFill>
              </a:rPr>
              <a:t>11,829.26</a:t>
            </a:r>
            <a:endParaRPr b="1"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MAE: </a:t>
            </a:r>
            <a:r>
              <a:rPr b="1" lang="en" sz="1800">
                <a:solidFill>
                  <a:schemeClr val="dk1"/>
                </a:solidFill>
              </a:rPr>
              <a:t>7,252.62</a:t>
            </a:r>
            <a:endParaRPr sz="18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51"/>
          <p:cNvSpPr txBox="1"/>
          <p:nvPr>
            <p:ph type="title"/>
          </p:nvPr>
        </p:nvSpPr>
        <p:spPr>
          <a:xfrm>
            <a:off x="440400" y="123703"/>
            <a:ext cx="8167200" cy="5880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STACKED LSTM</a:t>
            </a:r>
            <a:endParaRPr>
              <a:latin typeface="Arial"/>
              <a:ea typeface="Arial"/>
              <a:cs typeface="Arial"/>
              <a:sym typeface="Arial"/>
            </a:endParaRPr>
          </a:p>
        </p:txBody>
      </p:sp>
      <p:sp>
        <p:nvSpPr>
          <p:cNvPr id="477" name="Google Shape;477;p51"/>
          <p:cNvSpPr txBox="1"/>
          <p:nvPr>
            <p:ph idx="4294967295" type="body"/>
          </p:nvPr>
        </p:nvSpPr>
        <p:spPr>
          <a:xfrm>
            <a:off x="634481" y="1244128"/>
            <a:ext cx="8167200" cy="2934600"/>
          </a:xfrm>
          <a:prstGeom prst="rect">
            <a:avLst/>
          </a:prstGeom>
          <a:noFill/>
          <a:ln>
            <a:noFill/>
          </a:ln>
        </p:spPr>
        <p:txBody>
          <a:bodyPr anchorCtr="0" anchor="t" bIns="34275" lIns="68575" spcFirstLastPara="1" rIns="68575" wrap="square" tIns="34275">
            <a:noAutofit/>
          </a:bodyPr>
          <a:lstStyle/>
          <a:p>
            <a:pPr indent="-279400" lvl="0" marL="342900" rtl="0" algn="l">
              <a:lnSpc>
                <a:spcPct val="115000"/>
              </a:lnSpc>
              <a:spcBef>
                <a:spcPts val="1200"/>
              </a:spcBef>
              <a:spcAft>
                <a:spcPts val="0"/>
              </a:spcAft>
              <a:buClr>
                <a:schemeClr val="dk1"/>
              </a:buClr>
              <a:buSzPts val="1800"/>
              <a:buChar char="●"/>
            </a:pPr>
            <a:r>
              <a:rPr lang="en" sz="1800">
                <a:solidFill>
                  <a:schemeClr val="dk1"/>
                </a:solidFill>
              </a:rPr>
              <a:t>Engineered features: </a:t>
            </a:r>
            <a:r>
              <a:rPr lang="en" sz="1800">
                <a:solidFill>
                  <a:srgbClr val="188038"/>
                </a:solidFill>
              </a:rPr>
              <a:t>Lag1</a:t>
            </a:r>
            <a:r>
              <a:rPr lang="en" sz="1800">
                <a:solidFill>
                  <a:schemeClr val="dk1"/>
                </a:solidFill>
              </a:rPr>
              <a:t>, </a:t>
            </a:r>
            <a:r>
              <a:rPr lang="en" sz="1800">
                <a:solidFill>
                  <a:srgbClr val="188038"/>
                </a:solidFill>
              </a:rPr>
              <a:t>Lag2</a:t>
            </a:r>
            <a:r>
              <a:rPr lang="en" sz="1800">
                <a:solidFill>
                  <a:schemeClr val="dk1"/>
                </a:solidFill>
              </a:rPr>
              <a:t>, </a:t>
            </a:r>
            <a:r>
              <a:rPr lang="en" sz="1800">
                <a:solidFill>
                  <a:srgbClr val="188038"/>
                </a:solidFill>
              </a:rPr>
              <a:t>3-day MA</a:t>
            </a:r>
            <a:r>
              <a:rPr lang="en" sz="1800">
                <a:solidFill>
                  <a:schemeClr val="dk1"/>
                </a:solidFill>
              </a:rPr>
              <a:t>, </a:t>
            </a:r>
            <a:r>
              <a:rPr lang="en" sz="1800">
                <a:solidFill>
                  <a:srgbClr val="188038"/>
                </a:solidFill>
              </a:rPr>
              <a:t>7-day MA</a:t>
            </a:r>
            <a:r>
              <a:rPr lang="en" sz="1800">
                <a:solidFill>
                  <a:schemeClr val="dk1"/>
                </a:solidFill>
              </a:rPr>
              <a:t>, </a:t>
            </a:r>
            <a:r>
              <a:rPr lang="en" sz="1800">
                <a:solidFill>
                  <a:srgbClr val="188038"/>
                </a:solidFill>
              </a:rPr>
              <a:t>Day</a:t>
            </a:r>
            <a:r>
              <a:rPr lang="en" sz="1800">
                <a:solidFill>
                  <a:schemeClr val="dk1"/>
                </a:solidFill>
              </a:rPr>
              <a:t>, </a:t>
            </a:r>
            <a:r>
              <a:rPr lang="en" sz="1800">
                <a:solidFill>
                  <a:srgbClr val="188038"/>
                </a:solidFill>
              </a:rPr>
              <a:t>Month</a:t>
            </a:r>
            <a:r>
              <a:rPr lang="en" sz="1800">
                <a:solidFill>
                  <a:schemeClr val="dk1"/>
                </a:solidFill>
              </a:rPr>
              <a:t>, </a:t>
            </a:r>
            <a:r>
              <a:rPr lang="en" sz="1800">
                <a:solidFill>
                  <a:srgbClr val="188038"/>
                </a:solidFill>
              </a:rPr>
              <a:t>Year</a:t>
            </a:r>
            <a:br>
              <a:rPr lang="en" sz="1800">
                <a:solidFill>
                  <a:srgbClr val="188038"/>
                </a:solidFill>
              </a:rPr>
            </a:br>
            <a:endParaRPr sz="1800">
              <a:solidFill>
                <a:srgbClr val="188038"/>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Used stacked architecture: LSTM (64) → LSTM (32) → Dense</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Train/val/test split: 70/10/20</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Trained for 30 epochs with dropout for regularization</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E</a:t>
            </a:r>
            <a:r>
              <a:rPr lang="en" sz="1800">
                <a:solidFill>
                  <a:schemeClr val="dk1"/>
                </a:solidFill>
              </a:rPr>
              <a:t>arly stopping stabilized training and restored the best-performing weight.</a:t>
            </a:r>
            <a:br>
              <a:rPr lang="en" sz="1800">
                <a:solidFill>
                  <a:schemeClr val="dk1"/>
                </a:solidFill>
              </a:rPr>
            </a:br>
            <a:endParaRPr sz="1800">
              <a:solidFill>
                <a:schemeClr val="dk1"/>
              </a:solidFill>
            </a:endParaRPr>
          </a:p>
          <a:p>
            <a:pPr indent="-279400" lvl="0" marL="342900" rtl="0" algn="l">
              <a:lnSpc>
                <a:spcPct val="115000"/>
              </a:lnSpc>
              <a:spcBef>
                <a:spcPts val="0"/>
              </a:spcBef>
              <a:spcAft>
                <a:spcPts val="0"/>
              </a:spcAft>
              <a:buClr>
                <a:schemeClr val="dk1"/>
              </a:buClr>
              <a:buSzPts val="1800"/>
              <a:buChar char="●"/>
            </a:pPr>
            <a:r>
              <a:rPr lang="en" sz="1800">
                <a:solidFill>
                  <a:schemeClr val="dk1"/>
                </a:solidFill>
              </a:rPr>
              <a:t>RMSE: 11,523 and MAE: 7,179</a:t>
            </a:r>
            <a:br>
              <a:rPr lang="en" sz="1800">
                <a:solidFill>
                  <a:schemeClr val="dk1"/>
                </a:solidFill>
              </a:rPr>
            </a:br>
            <a:endParaRPr sz="1800">
              <a:solidFill>
                <a:schemeClr val="dk1"/>
              </a:solidFill>
            </a:endParaRPr>
          </a:p>
          <a:p>
            <a:pPr indent="0" lvl="0" marL="342900" rtl="0" algn="l">
              <a:lnSpc>
                <a:spcPct val="115000"/>
              </a:lnSpc>
              <a:spcBef>
                <a:spcPts val="1200"/>
              </a:spcBef>
              <a:spcAft>
                <a:spcPts val="0"/>
              </a:spcAft>
              <a:buNone/>
            </a:pPr>
            <a:r>
              <a:t/>
            </a:r>
            <a:endParaRPr sz="1800">
              <a:solidFill>
                <a:schemeClr val="dk1"/>
              </a:solidFill>
            </a:endParaRPr>
          </a:p>
          <a:p>
            <a:pPr indent="0" lvl="0" marL="0" rtl="0" algn="l">
              <a:lnSpc>
                <a:spcPct val="115000"/>
              </a:lnSpc>
              <a:spcBef>
                <a:spcPts val="1200"/>
              </a:spcBef>
              <a:spcAft>
                <a:spcPts val="0"/>
              </a:spcAft>
              <a:buNone/>
            </a:pPr>
            <a:r>
              <a:t/>
            </a:r>
            <a:endParaRPr sz="1800">
              <a:solidFill>
                <a:schemeClr val="dk1"/>
              </a:solidFill>
            </a:endParaRPr>
          </a:p>
          <a:p>
            <a:pPr indent="0" lvl="0" marL="0" rtl="0" algn="l">
              <a:lnSpc>
                <a:spcPct val="115000"/>
              </a:lnSpc>
              <a:spcBef>
                <a:spcPts val="1200"/>
              </a:spcBef>
              <a:spcAft>
                <a:spcPts val="0"/>
              </a:spcAft>
              <a:buNone/>
            </a:pPr>
            <a:r>
              <a:t/>
            </a:r>
            <a:endParaRPr sz="1800">
              <a:solidFill>
                <a:schemeClr val="dk1"/>
              </a:solidFill>
            </a:endParaRPr>
          </a:p>
          <a:p>
            <a:pPr indent="0" lvl="0" marL="0" rtl="0" algn="l">
              <a:lnSpc>
                <a:spcPct val="115000"/>
              </a:lnSpc>
              <a:spcBef>
                <a:spcPts val="1200"/>
              </a:spcBef>
              <a:spcAft>
                <a:spcPts val="0"/>
              </a:spcAft>
              <a:buNone/>
            </a:pPr>
            <a:r>
              <a:t/>
            </a:r>
            <a:endParaRPr sz="1800">
              <a:solidFill>
                <a:schemeClr val="dk1"/>
              </a:solidFill>
            </a:endParaRPr>
          </a:p>
          <a:p>
            <a:pPr indent="0" lvl="0" marL="0" rtl="0" algn="l">
              <a:lnSpc>
                <a:spcPct val="115000"/>
              </a:lnSpc>
              <a:spcBef>
                <a:spcPts val="1200"/>
              </a:spcBef>
              <a:spcAft>
                <a:spcPts val="1200"/>
              </a:spcAft>
              <a:buNone/>
            </a:pPr>
            <a:r>
              <a:t/>
            </a:r>
            <a:endParaRPr sz="18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52"/>
          <p:cNvSpPr txBox="1"/>
          <p:nvPr>
            <p:ph type="title"/>
          </p:nvPr>
        </p:nvSpPr>
        <p:spPr>
          <a:xfrm>
            <a:off x="436275" y="173352"/>
            <a:ext cx="8167200" cy="510300"/>
          </a:xfrm>
          <a:prstGeom prst="rect">
            <a:avLst/>
          </a:prstGeom>
          <a:solidFill>
            <a:schemeClr val="accent4"/>
          </a:solidFill>
        </p:spPr>
        <p:txBody>
          <a:bodyPr anchorCtr="0" anchor="t" bIns="34275" lIns="68575" spcFirstLastPara="1" rIns="68575" wrap="square" tIns="34275">
            <a:noAutofit/>
          </a:bodyPr>
          <a:lstStyle/>
          <a:p>
            <a:pPr indent="0" lvl="0" marL="0" rtl="0" algn="ctr">
              <a:spcBef>
                <a:spcPts val="0"/>
              </a:spcBef>
              <a:spcAft>
                <a:spcPts val="0"/>
              </a:spcAft>
              <a:buNone/>
            </a:pPr>
            <a:r>
              <a:rPr lang="en">
                <a:latin typeface="Arial"/>
                <a:ea typeface="Arial"/>
                <a:cs typeface="Arial"/>
                <a:sym typeface="Arial"/>
              </a:rPr>
              <a:t>ENSEMBLE </a:t>
            </a:r>
            <a:endParaRPr>
              <a:latin typeface="Arial"/>
              <a:ea typeface="Arial"/>
              <a:cs typeface="Arial"/>
              <a:sym typeface="Arial"/>
            </a:endParaRPr>
          </a:p>
        </p:txBody>
      </p:sp>
      <p:sp>
        <p:nvSpPr>
          <p:cNvPr id="483" name="Google Shape;483;p52"/>
          <p:cNvSpPr/>
          <p:nvPr>
            <p:ph idx="2" type="tbl"/>
          </p:nvPr>
        </p:nvSpPr>
        <p:spPr>
          <a:xfrm>
            <a:off x="436282" y="1210649"/>
            <a:ext cx="8167200" cy="3238500"/>
          </a:xfrm>
          <a:prstGeom prst="rect">
            <a:avLst/>
          </a:prstGeom>
        </p:spPr>
        <p:txBody>
          <a:bodyPr anchorCtr="0" anchor="t" bIns="34275" lIns="68575" spcFirstLastPara="1" rIns="68575" wrap="square" tIns="34275">
            <a:noAutofit/>
          </a:bodyPr>
          <a:lstStyle/>
          <a:p>
            <a:pPr indent="0" lvl="0" marL="0" rtl="0" algn="l">
              <a:lnSpc>
                <a:spcPct val="115000"/>
              </a:lnSpc>
              <a:spcBef>
                <a:spcPts val="900"/>
              </a:spcBef>
              <a:spcAft>
                <a:spcPts val="0"/>
              </a:spcAft>
              <a:buNone/>
            </a:pPr>
            <a:r>
              <a:rPr lang="en" sz="1750">
                <a:solidFill>
                  <a:srgbClr val="1F1F1F"/>
                </a:solidFill>
              </a:rPr>
              <a:t>= LSTM + Naïve Ensemble Forecast</a:t>
            </a:r>
            <a:endParaRPr sz="1750">
              <a:solidFill>
                <a:srgbClr val="1F1F1F"/>
              </a:solidFill>
            </a:endParaRPr>
          </a:p>
          <a:p>
            <a:pPr indent="-330200" lvl="0" marL="457200" rtl="0" algn="l">
              <a:lnSpc>
                <a:spcPct val="115000"/>
              </a:lnSpc>
              <a:spcBef>
                <a:spcPts val="900"/>
              </a:spcBef>
              <a:spcAft>
                <a:spcPts val="0"/>
              </a:spcAft>
              <a:buClr>
                <a:srgbClr val="1F1F1F"/>
              </a:buClr>
              <a:buSzPts val="1600"/>
              <a:buChar char="●"/>
            </a:pPr>
            <a:r>
              <a:rPr lang="en" sz="1600">
                <a:solidFill>
                  <a:srgbClr val="1F1F1F"/>
                </a:solidFill>
              </a:rPr>
              <a:t>LSTM's ability to capture temporal patterns + Naïve model’s short-term accuracy</a:t>
            </a:r>
            <a:endParaRPr sz="1600">
              <a:solidFill>
                <a:srgbClr val="1F1F1F"/>
              </a:solidFill>
            </a:endParaRPr>
          </a:p>
          <a:p>
            <a:pPr indent="0" lvl="0" marL="0" rtl="0" algn="l">
              <a:lnSpc>
                <a:spcPct val="115000"/>
              </a:lnSpc>
              <a:spcBef>
                <a:spcPts val="900"/>
              </a:spcBef>
              <a:spcAft>
                <a:spcPts val="0"/>
              </a:spcAft>
              <a:buNone/>
            </a:pPr>
            <a:r>
              <a:t/>
            </a:r>
            <a:endParaRPr sz="1600">
              <a:solidFill>
                <a:srgbClr val="1F1F1F"/>
              </a:solidFill>
            </a:endParaRPr>
          </a:p>
          <a:p>
            <a:pPr indent="0" lvl="0" marL="0" rtl="0" algn="l">
              <a:lnSpc>
                <a:spcPct val="115000"/>
              </a:lnSpc>
              <a:spcBef>
                <a:spcPts val="900"/>
              </a:spcBef>
              <a:spcAft>
                <a:spcPts val="0"/>
              </a:spcAft>
              <a:buClr>
                <a:schemeClr val="dk1"/>
              </a:buClr>
              <a:buSzPts val="1100"/>
              <a:buFont typeface="Arial"/>
              <a:buNone/>
            </a:pPr>
            <a:r>
              <a:rPr lang="en" sz="1600">
                <a:solidFill>
                  <a:srgbClr val="1F1F1F"/>
                </a:solidFill>
                <a:latin typeface="Roboto"/>
                <a:ea typeface="Roboto"/>
                <a:cs typeface="Roboto"/>
                <a:sym typeface="Roboto"/>
              </a:rPr>
              <a:t>🧮 Formula:</a:t>
            </a:r>
            <a:endParaRPr sz="1600">
              <a:solidFill>
                <a:srgbClr val="1F1F1F"/>
              </a:solidFill>
              <a:latin typeface="Roboto"/>
              <a:ea typeface="Roboto"/>
              <a:cs typeface="Roboto"/>
              <a:sym typeface="Roboto"/>
            </a:endParaRPr>
          </a:p>
          <a:p>
            <a:pPr indent="0" lvl="0" marL="0" rtl="0" algn="l">
              <a:lnSpc>
                <a:spcPct val="115000"/>
              </a:lnSpc>
              <a:spcBef>
                <a:spcPts val="700"/>
              </a:spcBef>
              <a:spcAft>
                <a:spcPts val="0"/>
              </a:spcAft>
              <a:buNone/>
            </a:pPr>
            <a:r>
              <a:rPr lang="en" sz="1600">
                <a:solidFill>
                  <a:srgbClr val="1F1F1F"/>
                </a:solidFill>
                <a:latin typeface="Roboto Mono"/>
                <a:ea typeface="Roboto Mono"/>
                <a:cs typeface="Roboto Mono"/>
                <a:sym typeface="Roboto Mono"/>
              </a:rPr>
              <a:t>y_ensemble = α × y_pred_lstm + (1 - α) × y_pred_naive</a:t>
            </a:r>
            <a:endParaRPr sz="1600">
              <a:solidFill>
                <a:srgbClr val="1F1F1F"/>
              </a:solidFill>
              <a:latin typeface="Roboto Mono"/>
              <a:ea typeface="Roboto Mono"/>
              <a:cs typeface="Roboto Mono"/>
              <a:sym typeface="Roboto Mono"/>
            </a:endParaRPr>
          </a:p>
          <a:p>
            <a:pPr indent="0" lvl="0" marL="0" rtl="0" algn="l">
              <a:lnSpc>
                <a:spcPct val="115000"/>
              </a:lnSpc>
              <a:spcBef>
                <a:spcPts val="600"/>
              </a:spcBef>
              <a:spcAft>
                <a:spcPts val="0"/>
              </a:spcAft>
              <a:buClr>
                <a:schemeClr val="dk1"/>
              </a:buClr>
              <a:buSzPts val="1100"/>
              <a:buFont typeface="Arial"/>
              <a:buNone/>
            </a:pPr>
            <a:r>
              <a:t/>
            </a:r>
            <a:endParaRPr sz="1600">
              <a:solidFill>
                <a:srgbClr val="1F1F1F"/>
              </a:solidFill>
              <a:latin typeface="Roboto Mono"/>
              <a:ea typeface="Roboto Mono"/>
              <a:cs typeface="Roboto Mono"/>
              <a:sym typeface="Roboto Mono"/>
            </a:endParaRPr>
          </a:p>
          <a:p>
            <a:pPr indent="-330200" lvl="0" marL="457200" rtl="0" algn="l">
              <a:lnSpc>
                <a:spcPct val="115000"/>
              </a:lnSpc>
              <a:spcBef>
                <a:spcPts val="600"/>
              </a:spcBef>
              <a:spcAft>
                <a:spcPts val="0"/>
              </a:spcAft>
              <a:buClr>
                <a:srgbClr val="1F1F1F"/>
              </a:buClr>
              <a:buSzPts val="1600"/>
              <a:buChar char="●"/>
            </a:pPr>
            <a:r>
              <a:rPr lang="en" sz="1600">
                <a:solidFill>
                  <a:srgbClr val="1F1F1F"/>
                </a:solidFill>
              </a:rPr>
              <a:t>α</a:t>
            </a:r>
            <a:r>
              <a:rPr lang="en" sz="1600">
                <a:solidFill>
                  <a:srgbClr val="1F1F1F"/>
                </a:solidFill>
              </a:rPr>
              <a:t> = 0.6  </a:t>
            </a:r>
            <a:endParaRPr sz="1600">
              <a:solidFill>
                <a:srgbClr val="1F1F1F"/>
              </a:solidFill>
            </a:endParaRPr>
          </a:p>
          <a:p>
            <a:pPr indent="-330200" lvl="0" marL="457200" rtl="0" algn="l">
              <a:lnSpc>
                <a:spcPct val="115000"/>
              </a:lnSpc>
              <a:spcBef>
                <a:spcPts val="0"/>
              </a:spcBef>
              <a:spcAft>
                <a:spcPts val="0"/>
              </a:spcAft>
              <a:buClr>
                <a:srgbClr val="1F1F1F"/>
              </a:buClr>
              <a:buSzPts val="1600"/>
              <a:buChar char="●"/>
            </a:pPr>
            <a:r>
              <a:rPr lang="en" sz="1600">
                <a:solidFill>
                  <a:srgbClr val="1F1F1F"/>
                </a:solidFill>
              </a:rPr>
              <a:t>Gave the LSTM model 60% of the weight and the naïve model 40%.</a:t>
            </a:r>
            <a:endParaRPr sz="1600">
              <a:solidFill>
                <a:srgbClr val="1F1F1F"/>
              </a:solidFill>
            </a:endParaRPr>
          </a:p>
          <a:p>
            <a:pPr indent="-330200" lvl="0" marL="457200" rtl="0" algn="l">
              <a:lnSpc>
                <a:spcPct val="115000"/>
              </a:lnSpc>
              <a:spcBef>
                <a:spcPts val="0"/>
              </a:spcBef>
              <a:spcAft>
                <a:spcPts val="0"/>
              </a:spcAft>
              <a:buClr>
                <a:srgbClr val="1F1F1F"/>
              </a:buClr>
              <a:buSzPts val="1600"/>
              <a:buChar char="●"/>
            </a:pPr>
            <a:r>
              <a:rPr lang="en" sz="1600">
                <a:solidFill>
                  <a:schemeClr val="dk1"/>
                </a:solidFill>
              </a:rPr>
              <a:t>Reduced RMSE to </a:t>
            </a:r>
            <a:r>
              <a:rPr b="1" lang="en" sz="1600">
                <a:solidFill>
                  <a:schemeClr val="dk1"/>
                </a:solidFill>
              </a:rPr>
              <a:t>8,513</a:t>
            </a:r>
            <a:r>
              <a:rPr lang="en" sz="1600">
                <a:solidFill>
                  <a:schemeClr val="dk1"/>
                </a:solidFill>
              </a:rPr>
              <a:t> and MAE to </a:t>
            </a:r>
            <a:r>
              <a:rPr b="1" lang="en" sz="1600">
                <a:solidFill>
                  <a:schemeClr val="dk1"/>
                </a:solidFill>
              </a:rPr>
              <a:t>5,410</a:t>
            </a:r>
            <a:endParaRPr sz="1600">
              <a:solidFill>
                <a:srgbClr val="1F1F1F"/>
              </a:solidFill>
            </a:endParaRPr>
          </a:p>
          <a:p>
            <a:pPr indent="0" lvl="0" marL="0" rtl="0" algn="l">
              <a:lnSpc>
                <a:spcPct val="115000"/>
              </a:lnSpc>
              <a:spcBef>
                <a:spcPts val="900"/>
              </a:spcBef>
              <a:spcAft>
                <a:spcPts val="0"/>
              </a:spcAft>
              <a:buNone/>
            </a:pPr>
            <a:r>
              <a:t/>
            </a:r>
            <a:endParaRPr sz="1200">
              <a:solidFill>
                <a:srgbClr val="1F1F1F"/>
              </a:solidFill>
            </a:endParaRPr>
          </a:p>
          <a:p>
            <a:pPr indent="0" lvl="0" marL="0" rtl="0" algn="l">
              <a:lnSpc>
                <a:spcPct val="115000"/>
              </a:lnSpc>
              <a:spcBef>
                <a:spcPts val="900"/>
              </a:spcBef>
              <a:spcAft>
                <a:spcPts val="0"/>
              </a:spcAft>
              <a:buNone/>
            </a:pPr>
            <a:r>
              <a:t/>
            </a:r>
            <a:endParaRPr sz="1200">
              <a:solidFill>
                <a:srgbClr val="1F1F1F"/>
              </a:solidFill>
            </a:endParaRPr>
          </a:p>
          <a:p>
            <a:pPr indent="0" lvl="0" marL="0" rtl="0" algn="l">
              <a:lnSpc>
                <a:spcPct val="115000"/>
              </a:lnSpc>
              <a:spcBef>
                <a:spcPts val="900"/>
              </a:spcBef>
              <a:spcAft>
                <a:spcPts val="0"/>
              </a:spcAft>
              <a:buClr>
                <a:schemeClr val="dk1"/>
              </a:buClr>
              <a:buSzPts val="1100"/>
              <a:buFont typeface="Arial"/>
              <a:buNone/>
            </a:pPr>
            <a:r>
              <a:t/>
            </a:r>
            <a:endParaRPr sz="1750">
              <a:solidFill>
                <a:srgbClr val="1F1F1F"/>
              </a:solidFill>
              <a:latin typeface="Roboto"/>
              <a:ea typeface="Roboto"/>
              <a:cs typeface="Roboto"/>
              <a:sym typeface="Roboto"/>
            </a:endParaRPr>
          </a:p>
          <a:p>
            <a:pPr indent="0" lvl="0" marL="0" rtl="0" algn="l">
              <a:spcBef>
                <a:spcPts val="90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53"/>
          <p:cNvSpPr txBox="1"/>
          <p:nvPr>
            <p:ph type="title"/>
          </p:nvPr>
        </p:nvSpPr>
        <p:spPr>
          <a:xfrm>
            <a:off x="408225" y="136078"/>
            <a:ext cx="8199300" cy="5757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ENSEMBLE</a:t>
            </a:r>
            <a:r>
              <a:rPr lang="en">
                <a:latin typeface="Arial"/>
                <a:ea typeface="Arial"/>
                <a:cs typeface="Arial"/>
                <a:sym typeface="Arial"/>
              </a:rPr>
              <a:t> LSTM</a:t>
            </a:r>
            <a:endParaRPr>
              <a:latin typeface="Arial"/>
              <a:ea typeface="Arial"/>
              <a:cs typeface="Arial"/>
              <a:sym typeface="Arial"/>
            </a:endParaRPr>
          </a:p>
        </p:txBody>
      </p:sp>
      <p:pic>
        <p:nvPicPr>
          <p:cNvPr id="490" name="Google Shape;490;p53"/>
          <p:cNvPicPr preferRelativeResize="0"/>
          <p:nvPr/>
        </p:nvPicPr>
        <p:blipFill>
          <a:blip r:embed="rId3">
            <a:alphaModFix/>
          </a:blip>
          <a:stretch>
            <a:fillRect/>
          </a:stretch>
        </p:blipFill>
        <p:spPr>
          <a:xfrm>
            <a:off x="160425" y="1016513"/>
            <a:ext cx="8642717" cy="364692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54"/>
          <p:cNvSpPr txBox="1"/>
          <p:nvPr>
            <p:ph type="title"/>
          </p:nvPr>
        </p:nvSpPr>
        <p:spPr>
          <a:xfrm>
            <a:off x="440400" y="197927"/>
            <a:ext cx="8167200" cy="5613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RESULTS &amp; EVALUATION</a:t>
            </a:r>
            <a:endParaRPr>
              <a:latin typeface="Arial"/>
              <a:ea typeface="Arial"/>
              <a:cs typeface="Arial"/>
              <a:sym typeface="Arial"/>
            </a:endParaRPr>
          </a:p>
        </p:txBody>
      </p:sp>
      <p:sp>
        <p:nvSpPr>
          <p:cNvPr id="497" name="Google Shape;497;p54"/>
          <p:cNvSpPr txBox="1"/>
          <p:nvPr>
            <p:ph idx="4294967295" type="body"/>
          </p:nvPr>
        </p:nvSpPr>
        <p:spPr>
          <a:xfrm>
            <a:off x="539231" y="891703"/>
            <a:ext cx="8167200" cy="2934600"/>
          </a:xfrm>
          <a:prstGeom prst="rect">
            <a:avLst/>
          </a:prstGeom>
          <a:noFill/>
          <a:ln>
            <a:noFill/>
          </a:ln>
        </p:spPr>
        <p:txBody>
          <a:bodyPr anchorCtr="0" anchor="t" bIns="34275" lIns="68575" spcFirstLastPara="1" rIns="68575" wrap="square" tIns="34275">
            <a:noAutofit/>
          </a:bodyPr>
          <a:lstStyle/>
          <a:p>
            <a:pPr indent="-323850" lvl="0" marL="457200" rtl="0" algn="l">
              <a:lnSpc>
                <a:spcPct val="115000"/>
              </a:lnSpc>
              <a:spcBef>
                <a:spcPts val="1200"/>
              </a:spcBef>
              <a:spcAft>
                <a:spcPts val="0"/>
              </a:spcAft>
              <a:buClr>
                <a:schemeClr val="dk1"/>
              </a:buClr>
              <a:buSzPts val="1500"/>
              <a:buChar char="●"/>
            </a:pPr>
            <a:r>
              <a:rPr b="1" lang="en">
                <a:solidFill>
                  <a:schemeClr val="dk1"/>
                </a:solidFill>
              </a:rPr>
              <a:t>Model performance heavily impacted by data imbalance</a:t>
            </a:r>
            <a:endParaRPr b="1">
              <a:solidFill>
                <a:schemeClr val="dk1"/>
              </a:solidFill>
            </a:endParaRPr>
          </a:p>
          <a:p>
            <a:pPr indent="-323850" lvl="1" marL="914400" rtl="0" algn="l">
              <a:lnSpc>
                <a:spcPct val="115000"/>
              </a:lnSpc>
              <a:spcBef>
                <a:spcPts val="0"/>
              </a:spcBef>
              <a:spcAft>
                <a:spcPts val="0"/>
              </a:spcAft>
              <a:buClr>
                <a:schemeClr val="dk1"/>
              </a:buClr>
              <a:buSzPts val="1500"/>
              <a:buAutoNum type="alphaLcPeriod"/>
            </a:pPr>
            <a:r>
              <a:rPr lang="en">
                <a:solidFill>
                  <a:schemeClr val="dk1"/>
                </a:solidFill>
              </a:rPr>
              <a:t>Sudden, extreme sales spike in mid-2017 caused inflated RMSE across all models</a:t>
            </a:r>
            <a:endParaRPr>
              <a:solidFill>
                <a:schemeClr val="dk1"/>
              </a:solidFill>
            </a:endParaRPr>
          </a:p>
          <a:p>
            <a:pPr indent="-323850" lvl="1" marL="914400" rtl="0" algn="l">
              <a:lnSpc>
                <a:spcPct val="115000"/>
              </a:lnSpc>
              <a:spcBef>
                <a:spcPts val="0"/>
              </a:spcBef>
              <a:spcAft>
                <a:spcPts val="0"/>
              </a:spcAft>
              <a:buClr>
                <a:schemeClr val="dk1"/>
              </a:buClr>
              <a:buSzPts val="1500"/>
              <a:buAutoNum type="alphaLcPeriod"/>
            </a:pPr>
            <a:r>
              <a:rPr lang="en">
                <a:solidFill>
                  <a:schemeClr val="dk1"/>
                </a:solidFill>
              </a:rPr>
              <a:t>Models predicted well during normal periods but failed to capture post-spike volatility</a:t>
            </a:r>
            <a:br>
              <a:rPr lang="en">
                <a:solidFill>
                  <a:schemeClr val="dk1"/>
                </a:solidFill>
              </a:rPr>
            </a:br>
            <a:endParaRPr>
              <a:solidFill>
                <a:schemeClr val="dk1"/>
              </a:solidFill>
            </a:endParaRPr>
          </a:p>
          <a:p>
            <a:pPr indent="-323850" lvl="0" marL="457200" rtl="0" algn="l">
              <a:lnSpc>
                <a:spcPct val="115000"/>
              </a:lnSpc>
              <a:spcBef>
                <a:spcPts val="0"/>
              </a:spcBef>
              <a:spcAft>
                <a:spcPts val="0"/>
              </a:spcAft>
              <a:buClr>
                <a:schemeClr val="dk1"/>
              </a:buClr>
              <a:buSzPts val="1500"/>
              <a:buChar char="●"/>
            </a:pPr>
            <a:r>
              <a:rPr b="1" lang="en">
                <a:solidFill>
                  <a:schemeClr val="dk1"/>
                </a:solidFill>
              </a:rPr>
              <a:t>RMSE not a fair sole metric</a:t>
            </a:r>
            <a:r>
              <a:rPr lang="en">
                <a:solidFill>
                  <a:schemeClr val="dk1"/>
                </a:solidFill>
              </a:rPr>
              <a:t> in this case</a:t>
            </a:r>
            <a:endParaRPr>
              <a:solidFill>
                <a:schemeClr val="dk1"/>
              </a:solidFill>
            </a:endParaRPr>
          </a:p>
          <a:p>
            <a:pPr indent="-323850" lvl="1" marL="914400" rtl="0" algn="l">
              <a:lnSpc>
                <a:spcPct val="115000"/>
              </a:lnSpc>
              <a:spcBef>
                <a:spcPts val="0"/>
              </a:spcBef>
              <a:spcAft>
                <a:spcPts val="0"/>
              </a:spcAft>
              <a:buClr>
                <a:schemeClr val="dk1"/>
              </a:buClr>
              <a:buSzPts val="1500"/>
              <a:buAutoNum type="alphaLcPeriod"/>
            </a:pPr>
            <a:r>
              <a:rPr lang="en">
                <a:solidFill>
                  <a:schemeClr val="dk1"/>
                </a:solidFill>
              </a:rPr>
              <a:t>High RMSE ≠ poor model, but rather reflects </a:t>
            </a:r>
            <a:r>
              <a:rPr b="1" lang="en">
                <a:solidFill>
                  <a:schemeClr val="dk1"/>
                </a:solidFill>
              </a:rPr>
              <a:t>extreme variance</a:t>
            </a:r>
            <a:r>
              <a:rPr lang="en">
                <a:solidFill>
                  <a:schemeClr val="dk1"/>
                </a:solidFill>
              </a:rPr>
              <a:t> and </a:t>
            </a:r>
            <a:r>
              <a:rPr b="1" lang="en">
                <a:solidFill>
                  <a:schemeClr val="dk1"/>
                </a:solidFill>
              </a:rPr>
              <a:t>anomalies</a:t>
            </a:r>
            <a:endParaRPr b="1">
              <a:solidFill>
                <a:schemeClr val="dk1"/>
              </a:solidFill>
            </a:endParaRPr>
          </a:p>
          <a:p>
            <a:pPr indent="-323850" lvl="1" marL="914400" rtl="0" algn="l">
              <a:lnSpc>
                <a:spcPct val="115000"/>
              </a:lnSpc>
              <a:spcBef>
                <a:spcPts val="0"/>
              </a:spcBef>
              <a:spcAft>
                <a:spcPts val="0"/>
              </a:spcAft>
              <a:buClr>
                <a:schemeClr val="dk1"/>
              </a:buClr>
              <a:buSzPts val="1500"/>
              <a:buAutoNum type="alphaLcPeriod"/>
            </a:pPr>
            <a:r>
              <a:rPr lang="en">
                <a:solidFill>
                  <a:schemeClr val="dk1"/>
                </a:solidFill>
              </a:rPr>
              <a:t>MAE offers better stability and interpretability in this case</a:t>
            </a:r>
            <a:br>
              <a:rPr lang="en">
                <a:solidFill>
                  <a:schemeClr val="dk1"/>
                </a:solidFill>
              </a:rPr>
            </a:br>
            <a:endParaRPr>
              <a:solidFill>
                <a:schemeClr val="dk1"/>
              </a:solidFill>
            </a:endParaRPr>
          </a:p>
          <a:p>
            <a:pPr indent="-323850" lvl="0" marL="457200" rtl="0" algn="l">
              <a:lnSpc>
                <a:spcPct val="115000"/>
              </a:lnSpc>
              <a:spcBef>
                <a:spcPts val="0"/>
              </a:spcBef>
              <a:spcAft>
                <a:spcPts val="0"/>
              </a:spcAft>
              <a:buClr>
                <a:schemeClr val="dk1"/>
              </a:buClr>
              <a:buSzPts val="1500"/>
              <a:buChar char="●"/>
            </a:pPr>
            <a:r>
              <a:rPr b="1" lang="en">
                <a:solidFill>
                  <a:schemeClr val="dk1"/>
                </a:solidFill>
              </a:rPr>
              <a:t>Best Model</a:t>
            </a:r>
            <a:r>
              <a:rPr lang="en">
                <a:solidFill>
                  <a:schemeClr val="dk1"/>
                </a:solidFill>
              </a:rPr>
              <a:t>:</a:t>
            </a:r>
            <a:endParaRPr>
              <a:solidFill>
                <a:schemeClr val="dk1"/>
              </a:solidFill>
            </a:endParaRPr>
          </a:p>
          <a:p>
            <a:pPr indent="-323850" lvl="1" marL="914400" rtl="0" algn="l">
              <a:lnSpc>
                <a:spcPct val="115000"/>
              </a:lnSpc>
              <a:spcBef>
                <a:spcPts val="0"/>
              </a:spcBef>
              <a:spcAft>
                <a:spcPts val="0"/>
              </a:spcAft>
              <a:buClr>
                <a:schemeClr val="dk1"/>
              </a:buClr>
              <a:buSzPts val="1500"/>
              <a:buAutoNum type="alphaLcPeriod"/>
            </a:pPr>
            <a:r>
              <a:rPr b="1" lang="en">
                <a:solidFill>
                  <a:schemeClr val="dk1"/>
                </a:solidFill>
              </a:rPr>
              <a:t>Ensemble (LSTM + Naïve)</a:t>
            </a:r>
            <a:endParaRPr b="1">
              <a:solidFill>
                <a:schemeClr val="dk1"/>
              </a:solidFill>
            </a:endParaRPr>
          </a:p>
          <a:p>
            <a:pPr indent="-323850" lvl="1" marL="914400" rtl="0" algn="l">
              <a:lnSpc>
                <a:spcPct val="115000"/>
              </a:lnSpc>
              <a:spcBef>
                <a:spcPts val="0"/>
              </a:spcBef>
              <a:spcAft>
                <a:spcPts val="0"/>
              </a:spcAft>
              <a:buClr>
                <a:schemeClr val="dk1"/>
              </a:buClr>
              <a:buSzPts val="1500"/>
              <a:buAutoNum type="alphaLcPeriod"/>
            </a:pPr>
            <a:r>
              <a:rPr lang="en">
                <a:solidFill>
                  <a:schemeClr val="dk1"/>
                </a:solidFill>
              </a:rPr>
              <a:t>RMSE: 8,513.25, MAE: 5,409.59</a:t>
            </a:r>
            <a:endParaRPr>
              <a:solidFill>
                <a:schemeClr val="dk1"/>
              </a:solidFill>
            </a:endParaRPr>
          </a:p>
          <a:p>
            <a:pPr indent="-323850" lvl="1" marL="914400" rtl="0" algn="l">
              <a:lnSpc>
                <a:spcPct val="115000"/>
              </a:lnSpc>
              <a:spcBef>
                <a:spcPts val="0"/>
              </a:spcBef>
              <a:spcAft>
                <a:spcPts val="0"/>
              </a:spcAft>
              <a:buClr>
                <a:schemeClr val="dk1"/>
              </a:buClr>
              <a:buSzPts val="1500"/>
              <a:buAutoNum type="alphaLcPeriod"/>
            </a:pPr>
            <a:r>
              <a:rPr lang="en">
                <a:solidFill>
                  <a:schemeClr val="dk1"/>
                </a:solidFill>
              </a:rPr>
              <a:t>Balanced between overfitting and underfitting</a:t>
            </a:r>
            <a:endParaRPr>
              <a:solidFill>
                <a:schemeClr val="dk1"/>
              </a:solidFill>
            </a:endParaRPr>
          </a:p>
          <a:p>
            <a:pPr indent="-323850" lvl="0" marL="457200" rtl="0" algn="l">
              <a:lnSpc>
                <a:spcPct val="115000"/>
              </a:lnSpc>
              <a:spcBef>
                <a:spcPts val="1000"/>
              </a:spcBef>
              <a:spcAft>
                <a:spcPts val="0"/>
              </a:spcAft>
              <a:buClr>
                <a:schemeClr val="dk1"/>
              </a:buClr>
              <a:buSzPts val="1500"/>
              <a:buChar char="●"/>
            </a:pPr>
            <a:r>
              <a:rPr b="1" lang="en">
                <a:solidFill>
                  <a:schemeClr val="dk1"/>
                </a:solidFill>
              </a:rPr>
              <a:t>Key Insight</a:t>
            </a:r>
            <a:r>
              <a:rPr lang="en">
                <a:solidFill>
                  <a:schemeClr val="dk1"/>
                </a:solidFill>
              </a:rPr>
              <a:t>:</a:t>
            </a:r>
            <a:br>
              <a:rPr lang="en">
                <a:solidFill>
                  <a:schemeClr val="dk1"/>
                </a:solidFill>
              </a:rPr>
            </a:br>
            <a:r>
              <a:rPr lang="en">
                <a:solidFill>
                  <a:schemeClr val="dk1"/>
                </a:solidFill>
              </a:rPr>
              <a:t> Forecasting performance can only be as good as the stability and representativeness of the data.</a:t>
            </a:r>
            <a:endParaRPr b="1">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55"/>
          <p:cNvSpPr txBox="1"/>
          <p:nvPr>
            <p:ph type="title"/>
          </p:nvPr>
        </p:nvSpPr>
        <p:spPr>
          <a:xfrm>
            <a:off x="908225" y="936150"/>
            <a:ext cx="7330800" cy="1062300"/>
          </a:xfrm>
          <a:prstGeom prst="rect">
            <a:avLst/>
          </a:prstGeom>
          <a:noFill/>
          <a:ln>
            <a:noFill/>
          </a:ln>
        </p:spPr>
        <p:txBody>
          <a:bodyPr anchorCtr="0" anchor="b" bIns="34275" lIns="68575" spcFirstLastPara="1" rIns="68575" wrap="square" tIns="34275">
            <a:noAutofit/>
          </a:bodyPr>
          <a:lstStyle/>
          <a:p>
            <a:pPr indent="0" lvl="0" marL="0" rtl="0" algn="just">
              <a:lnSpc>
                <a:spcPct val="90000"/>
              </a:lnSpc>
              <a:spcBef>
                <a:spcPts val="0"/>
              </a:spcBef>
              <a:spcAft>
                <a:spcPts val="0"/>
              </a:spcAft>
              <a:buClr>
                <a:schemeClr val="accent6"/>
              </a:buClr>
              <a:buSzPts val="2000"/>
              <a:buFont typeface="Arial"/>
              <a:buNone/>
            </a:pPr>
            <a:r>
              <a:rPr lang="en" sz="2500">
                <a:solidFill>
                  <a:schemeClr val="dk1"/>
                </a:solidFill>
                <a:latin typeface="Arial"/>
                <a:ea typeface="Arial"/>
                <a:cs typeface="Arial"/>
                <a:sym typeface="Arial"/>
              </a:rPr>
              <a:t>Can we identify fraudulent transactions based on order patterns, payment types, and late delivery risks?</a:t>
            </a:r>
            <a:endParaRPr sz="2500">
              <a:solidFill>
                <a:schemeClr val="dk1"/>
              </a:solidFill>
              <a:latin typeface="Arial"/>
              <a:ea typeface="Arial"/>
              <a:cs typeface="Arial"/>
              <a:sym typeface="Arial"/>
            </a:endParaRPr>
          </a:p>
        </p:txBody>
      </p:sp>
      <p:sp>
        <p:nvSpPr>
          <p:cNvPr id="504" name="Google Shape;504;p55"/>
          <p:cNvSpPr txBox="1"/>
          <p:nvPr>
            <p:ph type="title"/>
          </p:nvPr>
        </p:nvSpPr>
        <p:spPr>
          <a:xfrm>
            <a:off x="680350" y="98950"/>
            <a:ext cx="8024700" cy="5685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RESEARCH QUESTION #3</a:t>
            </a:r>
            <a:endParaRPr>
              <a:latin typeface="Arial"/>
              <a:ea typeface="Arial"/>
              <a:cs typeface="Arial"/>
              <a:sym typeface="Arial"/>
            </a:endParaRPr>
          </a:p>
        </p:txBody>
      </p:sp>
      <p:pic>
        <p:nvPicPr>
          <p:cNvPr id="505" name="Google Shape;505;p55" title="Screenshot 2025-05-03 at 6.11.14 PM.png"/>
          <p:cNvPicPr preferRelativeResize="0"/>
          <p:nvPr/>
        </p:nvPicPr>
        <p:blipFill>
          <a:blip r:embed="rId3">
            <a:alphaModFix/>
          </a:blip>
          <a:stretch>
            <a:fillRect/>
          </a:stretch>
        </p:blipFill>
        <p:spPr>
          <a:xfrm>
            <a:off x="2158150" y="2266975"/>
            <a:ext cx="5105051" cy="2534750"/>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56"/>
          <p:cNvSpPr txBox="1"/>
          <p:nvPr>
            <p:ph type="title"/>
          </p:nvPr>
        </p:nvSpPr>
        <p:spPr>
          <a:xfrm>
            <a:off x="556650" y="185551"/>
            <a:ext cx="7958700" cy="691800"/>
          </a:xfrm>
          <a:prstGeom prst="rect">
            <a:avLst/>
          </a:prstGeom>
          <a:solidFill>
            <a:schemeClr val="accent4"/>
          </a:solidFill>
          <a:ln>
            <a:noFill/>
          </a:ln>
        </p:spPr>
        <p:txBody>
          <a:bodyPr anchorCtr="0" anchor="t" bIns="34275" lIns="68575" spcFirstLastPara="1" rIns="68575" wrap="square" tIns="34275">
            <a:noAutofit/>
          </a:bodyPr>
          <a:lstStyle/>
          <a:p>
            <a:pPr indent="0" lvl="0" marL="34290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DATA PREPROCESSING</a:t>
            </a:r>
            <a:endParaRPr>
              <a:latin typeface="Arial"/>
              <a:ea typeface="Arial"/>
              <a:cs typeface="Arial"/>
              <a:sym typeface="Arial"/>
            </a:endParaRPr>
          </a:p>
        </p:txBody>
      </p:sp>
      <p:sp>
        <p:nvSpPr>
          <p:cNvPr id="512" name="Google Shape;512;p56"/>
          <p:cNvSpPr txBox="1"/>
          <p:nvPr>
            <p:ph idx="1" type="body"/>
          </p:nvPr>
        </p:nvSpPr>
        <p:spPr>
          <a:xfrm>
            <a:off x="52518" y="3405380"/>
            <a:ext cx="1879800" cy="6036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accent6"/>
              </a:buClr>
              <a:buSzPts val="1400"/>
              <a:buNone/>
            </a:pPr>
            <a:r>
              <a:rPr lang="en" sz="1700"/>
              <a:t>Null Values Removed</a:t>
            </a:r>
            <a:endParaRPr sz="1700"/>
          </a:p>
        </p:txBody>
      </p:sp>
      <p:sp>
        <p:nvSpPr>
          <p:cNvPr id="513" name="Google Shape;513;p56"/>
          <p:cNvSpPr txBox="1"/>
          <p:nvPr>
            <p:ph idx="8" type="body"/>
          </p:nvPr>
        </p:nvSpPr>
        <p:spPr>
          <a:xfrm>
            <a:off x="6955850" y="3835754"/>
            <a:ext cx="1573500" cy="603600"/>
          </a:xfrm>
          <a:prstGeom prst="rect">
            <a:avLst/>
          </a:prstGeom>
          <a:noFill/>
          <a:ln>
            <a:noFill/>
          </a:ln>
        </p:spPr>
        <p:txBody>
          <a:bodyPr anchorCtr="0" anchor="b" bIns="34275" lIns="68575" spcFirstLastPara="1" rIns="68575" wrap="square" tIns="34275">
            <a:noAutofit/>
          </a:bodyPr>
          <a:lstStyle/>
          <a:p>
            <a:pPr indent="0" lvl="0" marL="0" rtl="0" algn="ctr">
              <a:spcBef>
                <a:spcPts val="0"/>
              </a:spcBef>
              <a:spcAft>
                <a:spcPts val="0"/>
              </a:spcAft>
              <a:buClr>
                <a:schemeClr val="dk2"/>
              </a:buClr>
              <a:buSzPts val="1400"/>
              <a:buFont typeface="Arial"/>
              <a:buNone/>
            </a:pPr>
            <a:r>
              <a:rPr lang="en" sz="1700">
                <a:solidFill>
                  <a:schemeClr val="dk2"/>
                </a:solidFill>
              </a:rPr>
              <a:t>Handled Imbalanced Data</a:t>
            </a:r>
            <a:endParaRPr sz="1700">
              <a:solidFill>
                <a:schemeClr val="dk2"/>
              </a:solidFill>
            </a:endParaRPr>
          </a:p>
          <a:p>
            <a:pPr indent="0" lvl="0" marL="0" rtl="0" algn="ctr">
              <a:spcBef>
                <a:spcPts val="0"/>
              </a:spcBef>
              <a:spcAft>
                <a:spcPts val="0"/>
              </a:spcAft>
              <a:buClr>
                <a:schemeClr val="dk2"/>
              </a:buClr>
              <a:buSzPts val="1400"/>
              <a:buFont typeface="Arial"/>
              <a:buNone/>
            </a:pPr>
            <a:r>
              <a:rPr lang="en" sz="1700">
                <a:solidFill>
                  <a:schemeClr val="dk2"/>
                </a:solidFill>
              </a:rPr>
              <a:t>Using SMOTE</a:t>
            </a:r>
            <a:endParaRPr sz="1700">
              <a:solidFill>
                <a:schemeClr val="dk2"/>
              </a:solidFill>
            </a:endParaRPr>
          </a:p>
          <a:p>
            <a:pPr indent="0" lvl="0" marL="0" rtl="0" algn="ctr">
              <a:lnSpc>
                <a:spcPct val="100000"/>
              </a:lnSpc>
              <a:spcBef>
                <a:spcPts val="0"/>
              </a:spcBef>
              <a:spcAft>
                <a:spcPts val="0"/>
              </a:spcAft>
              <a:buClr>
                <a:schemeClr val="dk2"/>
              </a:buClr>
              <a:buSzPts val="1400"/>
              <a:buFont typeface="Arial"/>
              <a:buNone/>
            </a:pPr>
            <a:r>
              <a:t/>
            </a:r>
            <a:endParaRPr sz="1700">
              <a:solidFill>
                <a:schemeClr val="dk2"/>
              </a:solidFill>
            </a:endParaRPr>
          </a:p>
        </p:txBody>
      </p:sp>
      <p:pic>
        <p:nvPicPr>
          <p:cNvPr id="514" name="Google Shape;514;p56"/>
          <p:cNvPicPr preferRelativeResize="0"/>
          <p:nvPr>
            <p:ph idx="2" type="pic"/>
          </p:nvPr>
        </p:nvPicPr>
        <p:blipFill rotWithShape="1">
          <a:blip r:embed="rId3">
            <a:alphaModFix/>
          </a:blip>
          <a:srcRect b="0" l="18391" r="18385" t="0"/>
          <a:stretch/>
        </p:blipFill>
        <p:spPr>
          <a:xfrm>
            <a:off x="52517" y="1699427"/>
            <a:ext cx="1776300" cy="15765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515" name="Google Shape;515;p56"/>
          <p:cNvPicPr preferRelativeResize="0"/>
          <p:nvPr>
            <p:ph idx="13" type="pic"/>
          </p:nvPr>
        </p:nvPicPr>
        <p:blipFill rotWithShape="1">
          <a:blip r:embed="rId4">
            <a:alphaModFix/>
          </a:blip>
          <a:srcRect b="5618" l="0" r="0" t="5618"/>
          <a:stretch/>
        </p:blipFill>
        <p:spPr>
          <a:xfrm>
            <a:off x="4483515" y="1502729"/>
            <a:ext cx="1776300" cy="15765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516" name="Google Shape;516;p56"/>
          <p:cNvPicPr preferRelativeResize="0"/>
          <p:nvPr>
            <p:ph idx="2" type="pic"/>
          </p:nvPr>
        </p:nvPicPr>
        <p:blipFill rotWithShape="1">
          <a:blip r:embed="rId5">
            <a:alphaModFix/>
          </a:blip>
          <a:srcRect b="0" l="21832" r="21838" t="0"/>
          <a:stretch/>
        </p:blipFill>
        <p:spPr>
          <a:xfrm>
            <a:off x="6854461" y="1437277"/>
            <a:ext cx="1776300" cy="15765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517" name="Google Shape;517;p56"/>
          <p:cNvPicPr preferRelativeResize="0"/>
          <p:nvPr>
            <p:ph idx="13" type="pic"/>
          </p:nvPr>
        </p:nvPicPr>
        <p:blipFill rotWithShape="1">
          <a:blip r:embed="rId6">
            <a:alphaModFix/>
          </a:blip>
          <a:srcRect b="2453" l="2400" r="-2399" t="2444"/>
          <a:stretch/>
        </p:blipFill>
        <p:spPr>
          <a:xfrm>
            <a:off x="2112602" y="1502717"/>
            <a:ext cx="1776300" cy="15765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sp>
        <p:nvSpPr>
          <p:cNvPr id="518" name="Google Shape;518;p56"/>
          <p:cNvSpPr txBox="1"/>
          <p:nvPr>
            <p:ph idx="8" type="body"/>
          </p:nvPr>
        </p:nvSpPr>
        <p:spPr>
          <a:xfrm>
            <a:off x="2158500" y="3835750"/>
            <a:ext cx="1684500" cy="2739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dk2"/>
              </a:buClr>
              <a:buSzPts val="2100"/>
              <a:buFont typeface="Arial"/>
              <a:buNone/>
            </a:pPr>
            <a:r>
              <a:rPr lang="en" sz="1700">
                <a:solidFill>
                  <a:schemeClr val="dk2"/>
                </a:solidFill>
              </a:rPr>
              <a:t>Splitting</a:t>
            </a:r>
            <a:r>
              <a:rPr lang="en" sz="2100">
                <a:solidFill>
                  <a:schemeClr val="dk2"/>
                </a:solidFill>
              </a:rPr>
              <a:t> </a:t>
            </a:r>
            <a:r>
              <a:rPr lang="en" sz="1700">
                <a:solidFill>
                  <a:schemeClr val="dk2"/>
                </a:solidFill>
              </a:rPr>
              <a:t>Data</a:t>
            </a:r>
            <a:br>
              <a:rPr lang="en" sz="1700">
                <a:solidFill>
                  <a:schemeClr val="dk2"/>
                </a:solidFill>
              </a:rPr>
            </a:br>
            <a:r>
              <a:rPr lang="en" sz="1700">
                <a:solidFill>
                  <a:schemeClr val="dk2"/>
                </a:solidFill>
              </a:rPr>
              <a:t>(Stratified Split)</a:t>
            </a:r>
            <a:endParaRPr sz="1700"/>
          </a:p>
        </p:txBody>
      </p:sp>
      <p:sp>
        <p:nvSpPr>
          <p:cNvPr id="519" name="Google Shape;519;p56"/>
          <p:cNvSpPr txBox="1"/>
          <p:nvPr>
            <p:ph idx="8" type="body"/>
          </p:nvPr>
        </p:nvSpPr>
        <p:spPr>
          <a:xfrm>
            <a:off x="4644550" y="4165450"/>
            <a:ext cx="1684500" cy="273900"/>
          </a:xfrm>
          <a:prstGeom prst="rect">
            <a:avLst/>
          </a:prstGeom>
          <a:noFill/>
          <a:ln>
            <a:noFill/>
          </a:ln>
        </p:spPr>
        <p:txBody>
          <a:bodyPr anchorCtr="0" anchor="b" bIns="34275" lIns="68575" spcFirstLastPara="1" rIns="68575" wrap="square" tIns="34275">
            <a:noAutofit/>
          </a:bodyPr>
          <a:lstStyle/>
          <a:p>
            <a:pPr indent="0" lvl="0" marL="0" rtl="0" algn="l">
              <a:spcBef>
                <a:spcPts val="0"/>
              </a:spcBef>
              <a:spcAft>
                <a:spcPts val="0"/>
              </a:spcAft>
              <a:buClr>
                <a:schemeClr val="dk1"/>
              </a:buClr>
              <a:buSzPts val="1400"/>
              <a:buFont typeface="Arial"/>
              <a:buNone/>
            </a:pPr>
            <a:r>
              <a:rPr lang="en" sz="1700">
                <a:solidFill>
                  <a:schemeClr val="dk2"/>
                </a:solidFill>
              </a:rPr>
              <a:t>Encoding</a:t>
            </a:r>
            <a:r>
              <a:rPr lang="en" sz="2100">
                <a:solidFill>
                  <a:schemeClr val="dk2"/>
                </a:solidFill>
              </a:rPr>
              <a:t> </a:t>
            </a:r>
            <a:r>
              <a:rPr lang="en" sz="1700">
                <a:solidFill>
                  <a:schemeClr val="dk2"/>
                </a:solidFill>
              </a:rPr>
              <a:t>Categorical Variables (Ordinal Encoding)</a:t>
            </a:r>
            <a:endParaRPr sz="1700">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57"/>
          <p:cNvSpPr txBox="1"/>
          <p:nvPr>
            <p:ph type="title"/>
          </p:nvPr>
        </p:nvSpPr>
        <p:spPr>
          <a:xfrm>
            <a:off x="440400" y="222652"/>
            <a:ext cx="8167200" cy="5367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MODEL BUILDING</a:t>
            </a:r>
            <a:endParaRPr>
              <a:latin typeface="Arial"/>
              <a:ea typeface="Arial"/>
              <a:cs typeface="Arial"/>
              <a:sym typeface="Arial"/>
            </a:endParaRPr>
          </a:p>
        </p:txBody>
      </p:sp>
      <p:sp>
        <p:nvSpPr>
          <p:cNvPr id="526" name="Google Shape;526;p57"/>
          <p:cNvSpPr txBox="1"/>
          <p:nvPr>
            <p:ph idx="4294967295" type="body"/>
          </p:nvPr>
        </p:nvSpPr>
        <p:spPr>
          <a:xfrm>
            <a:off x="634481" y="1244128"/>
            <a:ext cx="8167200" cy="2934600"/>
          </a:xfrm>
          <a:prstGeom prst="rect">
            <a:avLst/>
          </a:prstGeom>
          <a:noFill/>
          <a:ln>
            <a:noFill/>
          </a:ln>
        </p:spPr>
        <p:txBody>
          <a:bodyPr anchorCtr="0" anchor="t" bIns="34275" lIns="68575" spcFirstLastPara="1" rIns="68575" wrap="square" tIns="34275">
            <a:noAutofit/>
          </a:bodyPr>
          <a:lstStyle/>
          <a:p>
            <a:pPr indent="-279400" lvl="0" marL="342900" rtl="0" algn="l">
              <a:lnSpc>
                <a:spcPct val="100000"/>
              </a:lnSpc>
              <a:spcBef>
                <a:spcPts val="0"/>
              </a:spcBef>
              <a:spcAft>
                <a:spcPts val="0"/>
              </a:spcAft>
              <a:buSzPts val="1800"/>
              <a:buChar char="●"/>
            </a:pPr>
            <a:r>
              <a:rPr b="1" lang="en" sz="1800"/>
              <a:t>Used models:</a:t>
            </a:r>
            <a:r>
              <a:rPr lang="en" sz="1800"/>
              <a:t> Random Forest, XGBoost, LightGBM, CatBoost, ADABoost, Gradient Boost</a:t>
            </a:r>
            <a:endParaRPr sz="1800"/>
          </a:p>
          <a:p>
            <a:pPr indent="0" lvl="0" marL="342900" rtl="0" algn="l">
              <a:lnSpc>
                <a:spcPct val="100000"/>
              </a:lnSpc>
              <a:spcBef>
                <a:spcPts val="0"/>
              </a:spcBef>
              <a:spcAft>
                <a:spcPts val="0"/>
              </a:spcAft>
              <a:buNone/>
            </a:pPr>
            <a:r>
              <a:t/>
            </a:r>
            <a:endParaRPr sz="1800"/>
          </a:p>
          <a:p>
            <a:pPr indent="-279400" lvl="0" marL="342900" rtl="0" algn="l">
              <a:lnSpc>
                <a:spcPct val="100000"/>
              </a:lnSpc>
              <a:spcBef>
                <a:spcPts val="0"/>
              </a:spcBef>
              <a:spcAft>
                <a:spcPts val="0"/>
              </a:spcAft>
              <a:buSzPts val="1800"/>
              <a:buChar char="●"/>
            </a:pPr>
            <a:r>
              <a:rPr b="1" lang="en" sz="1800"/>
              <a:t>Evaluated with metrics:</a:t>
            </a:r>
            <a:endParaRPr b="1" sz="1800"/>
          </a:p>
          <a:p>
            <a:pPr indent="-279400" lvl="1" marL="685800" rtl="0" algn="l">
              <a:lnSpc>
                <a:spcPct val="100000"/>
              </a:lnSpc>
              <a:spcBef>
                <a:spcPts val="0"/>
              </a:spcBef>
              <a:spcAft>
                <a:spcPts val="0"/>
              </a:spcAft>
              <a:buSzPts val="1800"/>
              <a:buChar char="•"/>
            </a:pPr>
            <a:r>
              <a:rPr b="1" lang="en" sz="1800">
                <a:solidFill>
                  <a:schemeClr val="dk2"/>
                </a:solidFill>
              </a:rPr>
              <a:t>Recall: </a:t>
            </a:r>
            <a:r>
              <a:rPr lang="en" sz="1800">
                <a:solidFill>
                  <a:schemeClr val="dk2"/>
                </a:solidFill>
              </a:rPr>
              <a:t>to measure how well the model detects actual frauds</a:t>
            </a:r>
            <a:endParaRPr sz="1800">
              <a:solidFill>
                <a:schemeClr val="dk2"/>
              </a:solidFill>
            </a:endParaRPr>
          </a:p>
          <a:p>
            <a:pPr indent="-279400" lvl="1" marL="685800" rtl="0" algn="l">
              <a:lnSpc>
                <a:spcPct val="100000"/>
              </a:lnSpc>
              <a:spcBef>
                <a:spcPts val="0"/>
              </a:spcBef>
              <a:spcAft>
                <a:spcPts val="0"/>
              </a:spcAft>
              <a:buSzPts val="1800"/>
              <a:buChar char="•"/>
            </a:pPr>
            <a:r>
              <a:rPr b="1" lang="en" sz="1800"/>
              <a:t>F1 Score: </a:t>
            </a:r>
            <a:r>
              <a:rPr lang="en" sz="1800"/>
              <a:t>which balances precision and recall for fraud detection</a:t>
            </a:r>
            <a:endParaRPr sz="1800"/>
          </a:p>
          <a:p>
            <a:pPr indent="-279400" lvl="1" marL="685800" rtl="0" algn="l">
              <a:lnSpc>
                <a:spcPct val="100000"/>
              </a:lnSpc>
              <a:spcBef>
                <a:spcPts val="0"/>
              </a:spcBef>
              <a:spcAft>
                <a:spcPts val="0"/>
              </a:spcAft>
              <a:buSzPts val="1800"/>
              <a:buChar char="•"/>
            </a:pPr>
            <a:r>
              <a:rPr b="1" lang="en" sz="1800">
                <a:solidFill>
                  <a:schemeClr val="dk2"/>
                </a:solidFill>
              </a:rPr>
              <a:t>Accuracy (Generalisation): </a:t>
            </a:r>
            <a:r>
              <a:rPr lang="en" sz="1800">
                <a:solidFill>
                  <a:schemeClr val="dk2"/>
                </a:solidFill>
              </a:rPr>
              <a:t>to assess overall performance and generalization to unseen data</a:t>
            </a:r>
            <a:endParaRPr sz="1800"/>
          </a:p>
          <a:p>
            <a:pPr indent="0" lvl="0" marL="342900" rtl="0" algn="l">
              <a:lnSpc>
                <a:spcPct val="100000"/>
              </a:lnSpc>
              <a:spcBef>
                <a:spcPts val="0"/>
              </a:spcBef>
              <a:spcAft>
                <a:spcPts val="0"/>
              </a:spcAft>
              <a:buSzPts val="1500"/>
              <a:buNone/>
            </a:pPr>
            <a:r>
              <a:t/>
            </a:r>
            <a:endParaRPr sz="1500"/>
          </a:p>
          <a:p>
            <a:pPr indent="0" lvl="0" marL="0" rtl="0" algn="l">
              <a:lnSpc>
                <a:spcPct val="100000"/>
              </a:lnSpc>
              <a:spcBef>
                <a:spcPts val="0"/>
              </a:spcBef>
              <a:spcAft>
                <a:spcPts val="0"/>
              </a:spcAft>
              <a:buClr>
                <a:schemeClr val="accent6"/>
              </a:buClr>
              <a:buSzPts val="1100"/>
              <a:buNone/>
            </a:pPr>
            <a:r>
              <a:t/>
            </a:r>
            <a:endParaRPr sz="15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58"/>
          <p:cNvSpPr txBox="1"/>
          <p:nvPr/>
        </p:nvSpPr>
        <p:spPr>
          <a:xfrm>
            <a:off x="262175" y="961275"/>
            <a:ext cx="8614200" cy="410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800">
                <a:solidFill>
                  <a:schemeClr val="dk1"/>
                </a:solidFill>
              </a:rPr>
              <a:t>Artificial Neural Networks (ANNs)</a:t>
            </a:r>
            <a:r>
              <a:rPr lang="en" sz="1800">
                <a:solidFill>
                  <a:schemeClr val="dk1"/>
                </a:solidFill>
              </a:rPr>
              <a:t> using various </a:t>
            </a:r>
            <a:r>
              <a:rPr b="1" lang="en" sz="1800">
                <a:solidFill>
                  <a:schemeClr val="dk1"/>
                </a:solidFill>
              </a:rPr>
              <a:t>hyperparameter tuning strategies</a:t>
            </a:r>
            <a:r>
              <a:rPr lang="en" sz="1800">
                <a:solidFill>
                  <a:schemeClr val="dk1"/>
                </a:solidFill>
              </a:rPr>
              <a:t>, including:</a:t>
            </a:r>
            <a:endParaRPr sz="1800">
              <a:solidFill>
                <a:schemeClr val="dk1"/>
              </a:solidFill>
            </a:endParaRPr>
          </a:p>
          <a:p>
            <a:pPr indent="-342900" lvl="0" marL="457200" rtl="0" algn="l">
              <a:lnSpc>
                <a:spcPct val="115000"/>
              </a:lnSpc>
              <a:spcBef>
                <a:spcPts val="1200"/>
              </a:spcBef>
              <a:spcAft>
                <a:spcPts val="0"/>
              </a:spcAft>
              <a:buClr>
                <a:schemeClr val="dk1"/>
              </a:buClr>
              <a:buSzPts val="1800"/>
              <a:buChar char="●"/>
            </a:pPr>
            <a:r>
              <a:rPr lang="en" sz="1800">
                <a:solidFill>
                  <a:schemeClr val="dk1"/>
                </a:solidFill>
              </a:rPr>
              <a:t>Adding </a:t>
            </a:r>
            <a:r>
              <a:rPr b="1" lang="en" sz="1800">
                <a:solidFill>
                  <a:schemeClr val="dk1"/>
                </a:solidFill>
              </a:rPr>
              <a:t>batch normalization</a:t>
            </a:r>
            <a:r>
              <a:rPr lang="en" sz="1800">
                <a:solidFill>
                  <a:schemeClr val="dk1"/>
                </a:solidFill>
              </a:rPr>
              <a:t> and </a:t>
            </a:r>
            <a:r>
              <a:rPr b="1" lang="en" sz="1800">
                <a:solidFill>
                  <a:schemeClr val="dk1"/>
                </a:solidFill>
              </a:rPr>
              <a:t>dropout layers</a:t>
            </a:r>
            <a:endParaRPr b="1"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 sz="1800">
                <a:solidFill>
                  <a:schemeClr val="dk1"/>
                </a:solidFill>
              </a:rPr>
              <a:t>Adjusting </a:t>
            </a:r>
            <a:r>
              <a:rPr b="1" lang="en" sz="1800">
                <a:solidFill>
                  <a:schemeClr val="dk1"/>
                </a:solidFill>
              </a:rPr>
              <a:t>% of Dropout Layers for regularisation / preventing our model from overfitting</a:t>
            </a:r>
            <a:endParaRPr b="1"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 sz="1800">
                <a:solidFill>
                  <a:schemeClr val="dk1"/>
                </a:solidFill>
              </a:rPr>
              <a:t>Testing different </a:t>
            </a:r>
            <a:r>
              <a:rPr b="1" lang="en" sz="1800">
                <a:solidFill>
                  <a:schemeClr val="dk1"/>
                </a:solidFill>
              </a:rPr>
              <a:t>optimizers</a:t>
            </a:r>
            <a:r>
              <a:rPr lang="en" sz="1800">
                <a:solidFill>
                  <a:schemeClr val="dk1"/>
                </a:solidFill>
              </a:rPr>
              <a:t> and </a:t>
            </a:r>
            <a:r>
              <a:rPr b="1" lang="en" sz="1800">
                <a:solidFill>
                  <a:schemeClr val="dk1"/>
                </a:solidFill>
              </a:rPr>
              <a:t>activation functions</a:t>
            </a:r>
            <a:br>
              <a:rPr b="1" lang="en" sz="1800">
                <a:solidFill>
                  <a:schemeClr val="dk1"/>
                </a:solidFill>
              </a:rPr>
            </a:br>
            <a:endParaRPr b="1" sz="1800">
              <a:solidFill>
                <a:schemeClr val="dk1"/>
              </a:solidFill>
            </a:endParaRPr>
          </a:p>
          <a:p>
            <a:pPr indent="0" lvl="0" marL="0" rtl="0" algn="l">
              <a:lnSpc>
                <a:spcPct val="115000"/>
              </a:lnSpc>
              <a:spcBef>
                <a:spcPts val="1200"/>
              </a:spcBef>
              <a:spcAft>
                <a:spcPts val="0"/>
              </a:spcAft>
              <a:buNone/>
            </a:pPr>
            <a:r>
              <a:rPr b="1" lang="en" sz="1800">
                <a:solidFill>
                  <a:schemeClr val="dk1"/>
                </a:solidFill>
              </a:rPr>
              <a:t>CONCLUSION: </a:t>
            </a:r>
            <a:endParaRPr b="1" sz="1800">
              <a:solidFill>
                <a:schemeClr val="dk1"/>
              </a:solidFill>
            </a:endParaRPr>
          </a:p>
          <a:p>
            <a:pPr indent="-342900" lvl="0" marL="457200" rtl="0" algn="l">
              <a:lnSpc>
                <a:spcPct val="115000"/>
              </a:lnSpc>
              <a:spcBef>
                <a:spcPts val="1200"/>
              </a:spcBef>
              <a:spcAft>
                <a:spcPts val="0"/>
              </a:spcAft>
              <a:buClr>
                <a:schemeClr val="dk1"/>
              </a:buClr>
              <a:buSzPts val="1800"/>
              <a:buChar char="●"/>
            </a:pPr>
            <a:r>
              <a:rPr lang="en" sz="1800">
                <a:solidFill>
                  <a:schemeClr val="dk1"/>
                </a:solidFill>
              </a:rPr>
              <a:t>Despite extensive tuning, the model achieved a maximum of 97% accuracy &amp; recall</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 sz="1800">
                <a:solidFill>
                  <a:schemeClr val="dk1"/>
                </a:solidFill>
              </a:rPr>
              <a:t>Underperformed Baseline Model.</a:t>
            </a:r>
            <a:endParaRPr sz="1800">
              <a:solidFill>
                <a:schemeClr val="dk1"/>
              </a:solidFill>
            </a:endParaRPr>
          </a:p>
        </p:txBody>
      </p:sp>
      <p:sp>
        <p:nvSpPr>
          <p:cNvPr id="532" name="Google Shape;532;p58"/>
          <p:cNvSpPr txBox="1"/>
          <p:nvPr/>
        </p:nvSpPr>
        <p:spPr>
          <a:xfrm>
            <a:off x="210300" y="124850"/>
            <a:ext cx="8770500" cy="641700"/>
          </a:xfrm>
          <a:prstGeom prst="rect">
            <a:avLst/>
          </a:prstGeom>
          <a:solidFill>
            <a:schemeClr val="accent4"/>
          </a:solid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n" sz="3300">
                <a:solidFill>
                  <a:schemeClr val="dk2"/>
                </a:solidFill>
              </a:rPr>
              <a:t>NEURAL NETWORK MODELING INSIGHTS</a:t>
            </a:r>
            <a:endParaRPr b="1" sz="33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2"/>
          <p:cNvSpPr txBox="1"/>
          <p:nvPr>
            <p:ph type="title"/>
          </p:nvPr>
        </p:nvSpPr>
        <p:spPr>
          <a:xfrm>
            <a:off x="269250" y="105575"/>
            <a:ext cx="4257900" cy="735600"/>
          </a:xfrm>
          <a:prstGeom prst="rect">
            <a:avLst/>
          </a:prstGeom>
          <a:solidFill>
            <a:schemeClr val="accent4"/>
          </a:solid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accent6"/>
              </a:buClr>
              <a:buSzPts val="3300"/>
              <a:buFont typeface="Mate"/>
              <a:buNone/>
            </a:pPr>
            <a:r>
              <a:rPr lang="en">
                <a:latin typeface="Arial"/>
                <a:ea typeface="Arial"/>
                <a:cs typeface="Arial"/>
                <a:sym typeface="Arial"/>
              </a:rPr>
              <a:t>INTRODUCTION</a:t>
            </a:r>
            <a:endParaRPr>
              <a:latin typeface="Arial"/>
              <a:ea typeface="Arial"/>
              <a:cs typeface="Arial"/>
              <a:sym typeface="Arial"/>
            </a:endParaRPr>
          </a:p>
        </p:txBody>
      </p:sp>
      <p:sp>
        <p:nvSpPr>
          <p:cNvPr id="312" name="Google Shape;312;p32"/>
          <p:cNvSpPr txBox="1"/>
          <p:nvPr>
            <p:ph idx="1" type="body"/>
          </p:nvPr>
        </p:nvSpPr>
        <p:spPr>
          <a:xfrm>
            <a:off x="269250" y="950338"/>
            <a:ext cx="4724400" cy="34518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None/>
            </a:pPr>
            <a:r>
              <a:rPr b="1" lang="en" sz="1700"/>
              <a:t>Background &amp; Objective</a:t>
            </a:r>
            <a:r>
              <a:rPr lang="en" sz="1700"/>
              <a:t>:</a:t>
            </a:r>
            <a:endParaRPr sz="1700"/>
          </a:p>
          <a:p>
            <a:pPr indent="-209550" lvl="0" marL="215900" rtl="0" algn="l">
              <a:lnSpc>
                <a:spcPct val="100000"/>
              </a:lnSpc>
              <a:spcBef>
                <a:spcPts val="0"/>
              </a:spcBef>
              <a:spcAft>
                <a:spcPts val="0"/>
              </a:spcAft>
              <a:buClr>
                <a:schemeClr val="accent6"/>
              </a:buClr>
              <a:buSzPts val="1700"/>
              <a:buFont typeface="Arial"/>
              <a:buChar char="•"/>
            </a:pPr>
            <a:r>
              <a:rPr lang="en" sz="1700"/>
              <a:t>A large transactional dataset from retail business</a:t>
            </a:r>
            <a:endParaRPr sz="1700"/>
          </a:p>
          <a:p>
            <a:pPr indent="-209550" lvl="0" marL="215900" rtl="0" algn="l">
              <a:lnSpc>
                <a:spcPct val="100000"/>
              </a:lnSpc>
              <a:spcBef>
                <a:spcPts val="0"/>
              </a:spcBef>
              <a:spcAft>
                <a:spcPts val="0"/>
              </a:spcAft>
              <a:buClr>
                <a:schemeClr val="accent6"/>
              </a:buClr>
              <a:buSzPts val="1700"/>
              <a:buFont typeface="Arial"/>
              <a:buChar char="•"/>
            </a:pPr>
            <a:r>
              <a:rPr lang="en" sz="1700"/>
              <a:t>Customer behavior</a:t>
            </a:r>
            <a:endParaRPr sz="1700"/>
          </a:p>
          <a:p>
            <a:pPr indent="-209550" lvl="0" marL="215900" rtl="0" algn="l">
              <a:lnSpc>
                <a:spcPct val="100000"/>
              </a:lnSpc>
              <a:spcBef>
                <a:spcPts val="0"/>
              </a:spcBef>
              <a:spcAft>
                <a:spcPts val="0"/>
              </a:spcAft>
              <a:buClr>
                <a:schemeClr val="accent6"/>
              </a:buClr>
              <a:buSzPts val="1700"/>
              <a:buFont typeface="Arial"/>
              <a:buChar char="•"/>
            </a:pPr>
            <a:r>
              <a:rPr lang="en" sz="1700"/>
              <a:t>Fraudulent activities</a:t>
            </a:r>
            <a:endParaRPr sz="1700"/>
          </a:p>
          <a:p>
            <a:pPr indent="-209550" lvl="0" marL="215900" rtl="0" algn="l">
              <a:lnSpc>
                <a:spcPct val="100000"/>
              </a:lnSpc>
              <a:spcBef>
                <a:spcPts val="0"/>
              </a:spcBef>
              <a:spcAft>
                <a:spcPts val="0"/>
              </a:spcAft>
              <a:buClr>
                <a:schemeClr val="accent6"/>
              </a:buClr>
              <a:buSzPts val="1700"/>
              <a:buFont typeface="Arial"/>
              <a:buChar char="•"/>
            </a:pPr>
            <a:r>
              <a:rPr lang="en" sz="1700"/>
              <a:t>Sales trends</a:t>
            </a:r>
            <a:endParaRPr sz="1700"/>
          </a:p>
          <a:p>
            <a:pPr indent="-209550" lvl="0" marL="215900" rtl="0" algn="l">
              <a:lnSpc>
                <a:spcPct val="100000"/>
              </a:lnSpc>
              <a:spcBef>
                <a:spcPts val="0"/>
              </a:spcBef>
              <a:spcAft>
                <a:spcPts val="0"/>
              </a:spcAft>
              <a:buClr>
                <a:schemeClr val="accent6"/>
              </a:buClr>
              <a:buSzPts val="1700"/>
              <a:buFont typeface="Arial"/>
              <a:buChar char="•"/>
            </a:pPr>
            <a:r>
              <a:rPr lang="en" sz="1700"/>
              <a:t>Statistical analysis and machine learning techniques.</a:t>
            </a:r>
            <a:endParaRPr sz="1700"/>
          </a:p>
          <a:p>
            <a:pPr indent="0" lvl="0" marL="342900" rtl="0" algn="l">
              <a:lnSpc>
                <a:spcPct val="100000"/>
              </a:lnSpc>
              <a:spcBef>
                <a:spcPts val="0"/>
              </a:spcBef>
              <a:spcAft>
                <a:spcPts val="0"/>
              </a:spcAft>
              <a:buNone/>
            </a:pPr>
            <a:r>
              <a:t/>
            </a:r>
            <a:endParaRPr sz="1700"/>
          </a:p>
          <a:p>
            <a:pPr indent="0" lvl="0" marL="0" rtl="0" algn="l">
              <a:lnSpc>
                <a:spcPct val="100000"/>
              </a:lnSpc>
              <a:spcBef>
                <a:spcPts val="0"/>
              </a:spcBef>
              <a:spcAft>
                <a:spcPts val="0"/>
              </a:spcAft>
              <a:buNone/>
            </a:pPr>
            <a:r>
              <a:rPr b="1" lang="en" sz="1700"/>
              <a:t>Expected </a:t>
            </a:r>
            <a:r>
              <a:rPr b="1" lang="en" sz="1700"/>
              <a:t>Outcome</a:t>
            </a:r>
            <a:r>
              <a:rPr lang="en" sz="1700"/>
              <a:t>:</a:t>
            </a:r>
            <a:endParaRPr sz="1700"/>
          </a:p>
          <a:p>
            <a:pPr indent="-209550" lvl="0" marL="215900" rtl="0" algn="l">
              <a:lnSpc>
                <a:spcPct val="100000"/>
              </a:lnSpc>
              <a:spcBef>
                <a:spcPts val="0"/>
              </a:spcBef>
              <a:spcAft>
                <a:spcPts val="0"/>
              </a:spcAft>
              <a:buClr>
                <a:schemeClr val="accent6"/>
              </a:buClr>
              <a:buSzPts val="1700"/>
              <a:buFont typeface="Arial"/>
              <a:buChar char="•"/>
            </a:pPr>
            <a:r>
              <a:rPr lang="en" sz="1700"/>
              <a:t>Targeted marketing for each segment</a:t>
            </a:r>
            <a:endParaRPr sz="1700"/>
          </a:p>
          <a:p>
            <a:pPr indent="-209550" lvl="0" marL="215900" rtl="0" algn="l">
              <a:lnSpc>
                <a:spcPct val="100000"/>
              </a:lnSpc>
              <a:spcBef>
                <a:spcPts val="0"/>
              </a:spcBef>
              <a:spcAft>
                <a:spcPts val="0"/>
              </a:spcAft>
              <a:buClr>
                <a:schemeClr val="accent6"/>
              </a:buClr>
              <a:buSzPts val="1700"/>
              <a:buFont typeface="Arial"/>
              <a:buChar char="•"/>
            </a:pPr>
            <a:r>
              <a:rPr lang="en" sz="1700"/>
              <a:t>Fraud prevention strategies</a:t>
            </a:r>
            <a:endParaRPr sz="1700"/>
          </a:p>
          <a:p>
            <a:pPr indent="-209550" lvl="0" marL="215900" rtl="0" algn="l">
              <a:lnSpc>
                <a:spcPct val="100000"/>
              </a:lnSpc>
              <a:spcBef>
                <a:spcPts val="0"/>
              </a:spcBef>
              <a:spcAft>
                <a:spcPts val="0"/>
              </a:spcAft>
              <a:buClr>
                <a:schemeClr val="accent6"/>
              </a:buClr>
              <a:buSzPts val="1700"/>
              <a:buFont typeface="Arial"/>
              <a:buChar char="•"/>
            </a:pPr>
            <a:r>
              <a:rPr lang="en" sz="1700"/>
              <a:t>Accurate sales forecasting</a:t>
            </a:r>
            <a:endParaRPr sz="1700"/>
          </a:p>
          <a:p>
            <a:pPr indent="-209550" lvl="0" marL="215900" rtl="0" algn="l">
              <a:lnSpc>
                <a:spcPct val="100000"/>
              </a:lnSpc>
              <a:spcBef>
                <a:spcPts val="0"/>
              </a:spcBef>
              <a:spcAft>
                <a:spcPts val="0"/>
              </a:spcAft>
              <a:buClr>
                <a:schemeClr val="accent6"/>
              </a:buClr>
              <a:buSzPts val="1700"/>
              <a:buFont typeface="Arial"/>
              <a:buChar char="•"/>
            </a:pPr>
            <a:r>
              <a:rPr lang="en" sz="1700"/>
              <a:t>Support data-driven decision-making in operations, finance, and customer relations.</a:t>
            </a:r>
            <a:endParaRPr sz="1700"/>
          </a:p>
          <a:p>
            <a:pPr indent="0" lvl="0" marL="0" rtl="0" algn="l">
              <a:lnSpc>
                <a:spcPct val="100000"/>
              </a:lnSpc>
              <a:spcBef>
                <a:spcPts val="800"/>
              </a:spcBef>
              <a:spcAft>
                <a:spcPts val="0"/>
              </a:spcAft>
              <a:buClr>
                <a:schemeClr val="accent6"/>
              </a:buClr>
              <a:buSzPts val="1500"/>
              <a:buNone/>
            </a:pPr>
            <a:r>
              <a:t/>
            </a:r>
            <a:endParaRPr sz="1500"/>
          </a:p>
          <a:p>
            <a:pPr indent="0" lvl="0" marL="0" rtl="0" algn="l">
              <a:lnSpc>
                <a:spcPct val="100000"/>
              </a:lnSpc>
              <a:spcBef>
                <a:spcPts val="800"/>
              </a:spcBef>
              <a:spcAft>
                <a:spcPts val="0"/>
              </a:spcAft>
              <a:buClr>
                <a:schemeClr val="accent6"/>
              </a:buClr>
              <a:buSzPts val="1100"/>
              <a:buNone/>
            </a:pPr>
            <a:r>
              <a:t/>
            </a:r>
            <a:endParaRPr/>
          </a:p>
          <a:p>
            <a:pPr indent="0" lvl="0" marL="0" rtl="0" algn="l">
              <a:lnSpc>
                <a:spcPct val="100000"/>
              </a:lnSpc>
              <a:spcBef>
                <a:spcPts val="800"/>
              </a:spcBef>
              <a:spcAft>
                <a:spcPts val="0"/>
              </a:spcAft>
              <a:buClr>
                <a:schemeClr val="accent6"/>
              </a:buClr>
              <a:buSzPts val="1100"/>
              <a:buNone/>
            </a:pPr>
            <a:r>
              <a:t/>
            </a:r>
            <a:endParaRPr/>
          </a:p>
        </p:txBody>
      </p:sp>
      <p:pic>
        <p:nvPicPr>
          <p:cNvPr descr="People around a table on their laptops" id="313" name="Google Shape;313;p32"/>
          <p:cNvPicPr preferRelativeResize="0"/>
          <p:nvPr>
            <p:ph idx="2" type="pic"/>
          </p:nvPr>
        </p:nvPicPr>
        <p:blipFill rotWithShape="1">
          <a:blip r:embed="rId3">
            <a:alphaModFix/>
          </a:blip>
          <a:srcRect b="0" l="0" r="0" t="0"/>
          <a:stretch/>
        </p:blipFill>
        <p:spPr>
          <a:xfrm>
            <a:off x="5120644" y="0"/>
            <a:ext cx="4023357" cy="51435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59"/>
          <p:cNvSpPr txBox="1"/>
          <p:nvPr>
            <p:ph type="title"/>
          </p:nvPr>
        </p:nvSpPr>
        <p:spPr>
          <a:xfrm>
            <a:off x="440400" y="222652"/>
            <a:ext cx="8167200" cy="5367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MODEL COMPARISON</a:t>
            </a:r>
            <a:endParaRPr>
              <a:latin typeface="Arial"/>
              <a:ea typeface="Arial"/>
              <a:cs typeface="Arial"/>
              <a:sym typeface="Arial"/>
            </a:endParaRPr>
          </a:p>
        </p:txBody>
      </p:sp>
      <p:graphicFrame>
        <p:nvGraphicFramePr>
          <p:cNvPr id="539" name="Google Shape;539;p59"/>
          <p:cNvGraphicFramePr/>
          <p:nvPr/>
        </p:nvGraphicFramePr>
        <p:xfrm>
          <a:off x="1859250" y="1125675"/>
          <a:ext cx="3000000" cy="3000000"/>
        </p:xfrm>
        <a:graphic>
          <a:graphicData uri="http://schemas.openxmlformats.org/drawingml/2006/table">
            <a:tbl>
              <a:tblPr>
                <a:noFill/>
                <a:tableStyleId>{A2612BC3-19C0-42E5-9707-181213E0EEF0}</a:tableStyleId>
              </a:tblPr>
              <a:tblGrid>
                <a:gridCol w="1246100"/>
                <a:gridCol w="827050"/>
                <a:gridCol w="871175"/>
                <a:gridCol w="1091725"/>
                <a:gridCol w="816025"/>
                <a:gridCol w="573425"/>
              </a:tblGrid>
              <a:tr h="598050">
                <a:tc>
                  <a:txBody>
                    <a:bodyPr/>
                    <a:lstStyle/>
                    <a:p>
                      <a:pPr indent="0" lvl="0" marL="0" rtl="0" algn="ctr">
                        <a:spcBef>
                          <a:spcPts val="0"/>
                        </a:spcBef>
                        <a:spcAft>
                          <a:spcPts val="0"/>
                        </a:spcAft>
                        <a:buNone/>
                      </a:pPr>
                      <a:r>
                        <a:rPr b="1" lang="en" sz="1200"/>
                        <a:t>Model</a:t>
                      </a:r>
                      <a:endParaRPr b="1"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200"/>
                        <a:t>Accuracy</a:t>
                      </a:r>
                      <a:endParaRPr b="1"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200"/>
                        <a:t>ROC-AUC</a:t>
                      </a:r>
                      <a:endParaRPr b="1"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200"/>
                        <a:t>Precision </a:t>
                      </a:r>
                      <a:endParaRPr b="1"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200"/>
                        <a:t>Recall </a:t>
                      </a:r>
                      <a:endParaRPr b="1"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AF2D0"/>
                    </a:solidFill>
                  </a:tcPr>
                </a:tc>
                <a:tc>
                  <a:txBody>
                    <a:bodyPr/>
                    <a:lstStyle/>
                    <a:p>
                      <a:pPr indent="0" lvl="0" marL="0" rtl="0" algn="ctr">
                        <a:spcBef>
                          <a:spcPts val="0"/>
                        </a:spcBef>
                        <a:spcAft>
                          <a:spcPts val="0"/>
                        </a:spcAft>
                        <a:buNone/>
                      </a:pPr>
                      <a:r>
                        <a:rPr b="1" lang="en" sz="1200"/>
                        <a:t>F1 </a:t>
                      </a:r>
                      <a:endParaRPr b="1"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AF2D0"/>
                    </a:solidFill>
                  </a:tcPr>
                </a:tc>
              </a:tr>
              <a:tr h="658700">
                <a:tc>
                  <a:txBody>
                    <a:bodyPr/>
                    <a:lstStyle/>
                    <a:p>
                      <a:pPr indent="0" lvl="0" marL="0" rtl="0" algn="ctr">
                        <a:spcBef>
                          <a:spcPts val="0"/>
                        </a:spcBef>
                        <a:spcAft>
                          <a:spcPts val="0"/>
                        </a:spcAft>
                        <a:buNone/>
                      </a:pPr>
                      <a:r>
                        <a:rPr lang="en" sz="1200"/>
                        <a:t>Random Forest</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0.9849</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0.9873</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0.9898</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0.9948</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AF2D0"/>
                    </a:solidFill>
                  </a:tcPr>
                </a:tc>
                <a:tc>
                  <a:txBody>
                    <a:bodyPr/>
                    <a:lstStyle/>
                    <a:p>
                      <a:pPr indent="0" lvl="0" marL="0" rtl="0" algn="ctr">
                        <a:lnSpc>
                          <a:spcPct val="115000"/>
                        </a:lnSpc>
                        <a:spcBef>
                          <a:spcPts val="0"/>
                        </a:spcBef>
                        <a:spcAft>
                          <a:spcPts val="0"/>
                        </a:spcAft>
                        <a:buNone/>
                      </a:pPr>
                      <a:r>
                        <a:rPr lang="en" sz="1200"/>
                        <a:t>0.9923</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AF2D0"/>
                    </a:solidFill>
                  </a:tcPr>
                </a:tc>
              </a:tr>
              <a:tr h="658700">
                <a:tc>
                  <a:txBody>
                    <a:bodyPr/>
                    <a:lstStyle/>
                    <a:p>
                      <a:pPr indent="0" lvl="0" marL="0" rtl="0" algn="ctr">
                        <a:spcBef>
                          <a:spcPts val="0"/>
                        </a:spcBef>
                        <a:spcAft>
                          <a:spcPts val="0"/>
                        </a:spcAft>
                        <a:buNone/>
                      </a:pPr>
                      <a:r>
                        <a:rPr lang="en" sz="1200"/>
                        <a:t>CatBoost</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0.9875</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0.9895</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0.991</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t>0.9962</a:t>
                      </a:r>
                      <a:endParaRPr b="1"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AF2D0"/>
                    </a:solidFill>
                  </a:tcPr>
                </a:tc>
                <a:tc>
                  <a:txBody>
                    <a:bodyPr/>
                    <a:lstStyle/>
                    <a:p>
                      <a:pPr indent="0" lvl="0" marL="0" rtl="0" algn="ctr">
                        <a:lnSpc>
                          <a:spcPct val="115000"/>
                        </a:lnSpc>
                        <a:spcBef>
                          <a:spcPts val="0"/>
                        </a:spcBef>
                        <a:spcAft>
                          <a:spcPts val="0"/>
                        </a:spcAft>
                        <a:buNone/>
                      </a:pPr>
                      <a:r>
                        <a:rPr lang="en" sz="1200"/>
                        <a:t>0.9936</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AF2D0"/>
                    </a:solidFill>
                  </a:tcPr>
                </a:tc>
              </a:tr>
              <a:tr h="658700">
                <a:tc>
                  <a:txBody>
                    <a:bodyPr/>
                    <a:lstStyle/>
                    <a:p>
                      <a:pPr indent="0" lvl="0" marL="0" rtl="0" algn="ctr">
                        <a:spcBef>
                          <a:spcPts val="0"/>
                        </a:spcBef>
                        <a:spcAft>
                          <a:spcPts val="0"/>
                        </a:spcAft>
                        <a:buNone/>
                      </a:pPr>
                      <a:r>
                        <a:rPr lang="en" sz="1200"/>
                        <a:t>ANN</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0.9531</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0.9751</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1</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t>0.96</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AF2D0"/>
                    </a:solidFill>
                  </a:tcPr>
                </a:tc>
                <a:tc>
                  <a:txBody>
                    <a:bodyPr/>
                    <a:lstStyle/>
                    <a:p>
                      <a:pPr indent="0" lvl="0" marL="0" rtl="0" algn="ctr">
                        <a:lnSpc>
                          <a:spcPct val="115000"/>
                        </a:lnSpc>
                        <a:spcBef>
                          <a:spcPts val="0"/>
                        </a:spcBef>
                        <a:spcAft>
                          <a:spcPts val="0"/>
                        </a:spcAft>
                        <a:buNone/>
                      </a:pPr>
                      <a:r>
                        <a:rPr lang="en" sz="1200"/>
                        <a:t>0.98</a:t>
                      </a:r>
                      <a:endParaRPr sz="1200"/>
                    </a:p>
                  </a:txBody>
                  <a:tcPr marT="9525" marB="91425" marR="9525" marL="95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AF2D0"/>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60"/>
          <p:cNvSpPr txBox="1"/>
          <p:nvPr>
            <p:ph type="title"/>
          </p:nvPr>
        </p:nvSpPr>
        <p:spPr>
          <a:xfrm>
            <a:off x="440400" y="197927"/>
            <a:ext cx="8167200" cy="5613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RESULTS &amp; EVALUATION</a:t>
            </a:r>
            <a:endParaRPr>
              <a:latin typeface="Arial"/>
              <a:ea typeface="Arial"/>
              <a:cs typeface="Arial"/>
              <a:sym typeface="Arial"/>
            </a:endParaRPr>
          </a:p>
        </p:txBody>
      </p:sp>
      <p:sp>
        <p:nvSpPr>
          <p:cNvPr id="546" name="Google Shape;546;p60"/>
          <p:cNvSpPr txBox="1"/>
          <p:nvPr>
            <p:ph idx="4294967295" type="body"/>
          </p:nvPr>
        </p:nvSpPr>
        <p:spPr>
          <a:xfrm>
            <a:off x="626875" y="833874"/>
            <a:ext cx="8167200" cy="38976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None/>
            </a:pPr>
            <a:r>
              <a:rPr b="1" lang="en" sz="1800"/>
              <a:t>Recommendation</a:t>
            </a:r>
            <a:r>
              <a:rPr lang="en" sz="1800"/>
              <a:t>:</a:t>
            </a:r>
            <a:endParaRPr sz="1800"/>
          </a:p>
          <a:p>
            <a:pPr indent="0" lvl="0" marL="0" rtl="0" algn="l">
              <a:lnSpc>
                <a:spcPct val="100000"/>
              </a:lnSpc>
              <a:spcBef>
                <a:spcPts val="0"/>
              </a:spcBef>
              <a:spcAft>
                <a:spcPts val="0"/>
              </a:spcAft>
              <a:buNone/>
            </a:pPr>
            <a:r>
              <a:t/>
            </a:r>
            <a:endParaRPr sz="1800"/>
          </a:p>
          <a:p>
            <a:pPr indent="-279400" lvl="0" marL="342900" rtl="0" algn="l">
              <a:lnSpc>
                <a:spcPct val="100000"/>
              </a:lnSpc>
              <a:spcBef>
                <a:spcPts val="0"/>
              </a:spcBef>
              <a:spcAft>
                <a:spcPts val="0"/>
              </a:spcAft>
              <a:buSzPts val="1800"/>
              <a:buChar char="●"/>
            </a:pPr>
            <a:r>
              <a:rPr b="1" lang="en" sz="1800"/>
              <a:t>Best Overall: </a:t>
            </a:r>
            <a:endParaRPr b="1" sz="1800"/>
          </a:p>
          <a:p>
            <a:pPr indent="0" lvl="0" marL="342900" rtl="0" algn="l">
              <a:lnSpc>
                <a:spcPct val="100000"/>
              </a:lnSpc>
              <a:spcBef>
                <a:spcPts val="0"/>
              </a:spcBef>
              <a:spcAft>
                <a:spcPts val="0"/>
              </a:spcAft>
              <a:buNone/>
            </a:pPr>
            <a:r>
              <a:rPr lang="en" sz="1800"/>
              <a:t>CatBoost — it has the highest balance of precision, recall, and F1-score, with outstanding accuracy.</a:t>
            </a:r>
            <a:endParaRPr sz="1800"/>
          </a:p>
          <a:p>
            <a:pPr indent="0" lvl="0" marL="0" rtl="0" algn="l">
              <a:lnSpc>
                <a:spcPct val="100000"/>
              </a:lnSpc>
              <a:spcBef>
                <a:spcPts val="0"/>
              </a:spcBef>
              <a:spcAft>
                <a:spcPts val="0"/>
              </a:spcAft>
              <a:buNone/>
            </a:pPr>
            <a:r>
              <a:t/>
            </a:r>
            <a:endParaRPr sz="1800"/>
          </a:p>
          <a:p>
            <a:pPr indent="0" lvl="0" marL="342900" rtl="0" algn="l">
              <a:lnSpc>
                <a:spcPct val="100000"/>
              </a:lnSpc>
              <a:spcBef>
                <a:spcPts val="0"/>
              </a:spcBef>
              <a:spcAft>
                <a:spcPts val="0"/>
              </a:spcAft>
              <a:buNone/>
            </a:pPr>
            <a:r>
              <a:t/>
            </a:r>
            <a:endParaRPr sz="1800"/>
          </a:p>
          <a:p>
            <a:pPr indent="-279400" lvl="0" marL="342900" rtl="0" algn="l">
              <a:lnSpc>
                <a:spcPct val="100000"/>
              </a:lnSpc>
              <a:spcBef>
                <a:spcPts val="0"/>
              </a:spcBef>
              <a:spcAft>
                <a:spcPts val="0"/>
              </a:spcAft>
              <a:buSzPts val="1800"/>
              <a:buChar char="●"/>
            </a:pPr>
            <a:r>
              <a:rPr b="1" lang="en" sz="1800"/>
              <a:t>Best Business-Friendly Tradeoff: </a:t>
            </a:r>
            <a:endParaRPr b="1" sz="1800"/>
          </a:p>
          <a:p>
            <a:pPr indent="0" lvl="0" marL="342900" rtl="0" algn="l">
              <a:lnSpc>
                <a:spcPct val="100000"/>
              </a:lnSpc>
              <a:spcBef>
                <a:spcPts val="0"/>
              </a:spcBef>
              <a:spcAft>
                <a:spcPts val="0"/>
              </a:spcAft>
              <a:buNone/>
            </a:pPr>
            <a:r>
              <a:rPr lang="en" sz="1800"/>
              <a:t>Random Forest — if you want strong performance across all metrics with simplicity and interpretability.</a:t>
            </a:r>
            <a:endParaRPr sz="1800"/>
          </a:p>
          <a:p>
            <a:pPr indent="0" lvl="0" marL="0" rtl="0" algn="l">
              <a:lnSpc>
                <a:spcPct val="100000"/>
              </a:lnSpc>
              <a:spcBef>
                <a:spcPts val="0"/>
              </a:spcBef>
              <a:spcAft>
                <a:spcPts val="0"/>
              </a:spcAft>
              <a:buClr>
                <a:schemeClr val="accent6"/>
              </a:buClr>
              <a:buSzPts val="1100"/>
              <a:buNone/>
            </a:pPr>
            <a:r>
              <a:t/>
            </a:r>
            <a:endParaRPr sz="15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61"/>
          <p:cNvSpPr txBox="1"/>
          <p:nvPr>
            <p:ph idx="1" type="body"/>
          </p:nvPr>
        </p:nvSpPr>
        <p:spPr>
          <a:xfrm>
            <a:off x="607950" y="2197375"/>
            <a:ext cx="1440600" cy="2603100"/>
          </a:xfrm>
          <a:prstGeom prst="rect">
            <a:avLst/>
          </a:prstGeom>
          <a:ln cap="flat" cmpd="sng" w="9525">
            <a:solidFill>
              <a:schemeClr val="accent4"/>
            </a:solidFill>
            <a:prstDash val="solid"/>
            <a:round/>
            <a:headEnd len="sm" w="sm" type="none"/>
            <a:tailEnd len="sm" w="sm" type="none"/>
          </a:ln>
        </p:spPr>
        <p:txBody>
          <a:bodyPr anchorCtr="0" anchor="t" bIns="34275" lIns="68575" spcFirstLastPara="1" rIns="68575" wrap="square" tIns="164600">
            <a:noAutofit/>
          </a:bodyPr>
          <a:lstStyle/>
          <a:p>
            <a:pPr indent="0" lvl="0" marL="0" rtl="0" algn="ctr">
              <a:spcBef>
                <a:spcPts val="0"/>
              </a:spcBef>
              <a:spcAft>
                <a:spcPts val="0"/>
              </a:spcAft>
              <a:buClr>
                <a:schemeClr val="dk1"/>
              </a:buClr>
              <a:buSzPts val="1100"/>
              <a:buFont typeface="Arial"/>
              <a:buNone/>
            </a:pPr>
            <a:r>
              <a:rPr b="1" lang="en" sz="1200">
                <a:solidFill>
                  <a:schemeClr val="dk2"/>
                </a:solidFill>
              </a:rPr>
              <a:t>Use the segmentation model results to develop dynamic marketing campaigns (e.g., loyalty rewards for high-value customers, incentives for low-frequency buyers).</a:t>
            </a:r>
            <a:endParaRPr/>
          </a:p>
        </p:txBody>
      </p:sp>
      <p:sp>
        <p:nvSpPr>
          <p:cNvPr id="552" name="Google Shape;552;p61"/>
          <p:cNvSpPr txBox="1"/>
          <p:nvPr>
            <p:ph idx="2" type="body"/>
          </p:nvPr>
        </p:nvSpPr>
        <p:spPr>
          <a:xfrm>
            <a:off x="2250225" y="2197375"/>
            <a:ext cx="1399200" cy="2603100"/>
          </a:xfrm>
          <a:prstGeom prst="rect">
            <a:avLst/>
          </a:prstGeom>
          <a:ln cap="flat" cmpd="sng" w="9525">
            <a:solidFill>
              <a:schemeClr val="accent4"/>
            </a:solidFill>
            <a:prstDash val="solid"/>
            <a:round/>
            <a:headEnd len="sm" w="sm" type="none"/>
            <a:tailEnd len="sm" w="sm" type="none"/>
          </a:ln>
        </p:spPr>
        <p:txBody>
          <a:bodyPr anchorCtr="0" anchor="t" bIns="34275" lIns="68575" spcFirstLastPara="1" rIns="68575" wrap="square" tIns="164600">
            <a:noAutofit/>
          </a:bodyPr>
          <a:lstStyle/>
          <a:p>
            <a:pPr indent="0" lvl="0" marL="0" rtl="0" algn="ctr">
              <a:spcBef>
                <a:spcPts val="0"/>
              </a:spcBef>
              <a:spcAft>
                <a:spcPts val="0"/>
              </a:spcAft>
              <a:buClr>
                <a:schemeClr val="dk1"/>
              </a:buClr>
              <a:buSzPts val="1100"/>
              <a:buFont typeface="Arial"/>
              <a:buNone/>
            </a:pPr>
            <a:r>
              <a:rPr b="1" lang="en" sz="1200">
                <a:solidFill>
                  <a:schemeClr val="dk2"/>
                </a:solidFill>
              </a:rPr>
              <a:t>Deploy the fraud detection pipeline in real-time systems to flag suspicious transactions before they are processed, especially focusing on high-risk shipping types.</a:t>
            </a:r>
            <a:endParaRPr/>
          </a:p>
        </p:txBody>
      </p:sp>
      <p:sp>
        <p:nvSpPr>
          <p:cNvPr id="553" name="Google Shape;553;p61"/>
          <p:cNvSpPr txBox="1"/>
          <p:nvPr>
            <p:ph idx="3" type="body"/>
          </p:nvPr>
        </p:nvSpPr>
        <p:spPr>
          <a:xfrm>
            <a:off x="3873150" y="2197378"/>
            <a:ext cx="1399200" cy="2603100"/>
          </a:xfrm>
          <a:prstGeom prst="rect">
            <a:avLst/>
          </a:prstGeom>
          <a:ln cap="flat" cmpd="sng" w="9525">
            <a:solidFill>
              <a:schemeClr val="accent4"/>
            </a:solidFill>
            <a:prstDash val="solid"/>
            <a:round/>
            <a:headEnd len="sm" w="sm" type="none"/>
            <a:tailEnd len="sm" w="sm" type="none"/>
          </a:ln>
        </p:spPr>
        <p:txBody>
          <a:bodyPr anchorCtr="0" anchor="t" bIns="34275" lIns="68575" spcFirstLastPara="1" rIns="68575" wrap="square" tIns="164600">
            <a:noAutofit/>
          </a:bodyPr>
          <a:lstStyle/>
          <a:p>
            <a:pPr indent="0" lvl="0" marL="0" rtl="0" algn="ctr">
              <a:spcBef>
                <a:spcPts val="0"/>
              </a:spcBef>
              <a:spcAft>
                <a:spcPts val="0"/>
              </a:spcAft>
              <a:buClr>
                <a:schemeClr val="dk1"/>
              </a:buClr>
              <a:buSzPts val="1100"/>
              <a:buFont typeface="Arial"/>
              <a:buNone/>
            </a:pPr>
            <a:r>
              <a:rPr b="1" lang="en" sz="1200">
                <a:solidFill>
                  <a:schemeClr val="dk2"/>
                </a:solidFill>
              </a:rPr>
              <a:t>Incorporate external variables like promotions, holidays, and competitor pricing into the sales prediction models to improve forecast accuracy.</a:t>
            </a:r>
            <a:endParaRPr/>
          </a:p>
        </p:txBody>
      </p:sp>
      <p:sp>
        <p:nvSpPr>
          <p:cNvPr id="554" name="Google Shape;554;p61"/>
          <p:cNvSpPr txBox="1"/>
          <p:nvPr>
            <p:ph idx="4" type="body"/>
          </p:nvPr>
        </p:nvSpPr>
        <p:spPr>
          <a:xfrm>
            <a:off x="5494751" y="2197378"/>
            <a:ext cx="1440600" cy="2603100"/>
          </a:xfrm>
          <a:prstGeom prst="rect">
            <a:avLst/>
          </a:prstGeom>
          <a:ln cap="flat" cmpd="sng" w="9525">
            <a:solidFill>
              <a:schemeClr val="accent4"/>
            </a:solidFill>
            <a:prstDash val="solid"/>
            <a:round/>
            <a:headEnd len="sm" w="sm" type="none"/>
            <a:tailEnd len="sm" w="sm" type="none"/>
          </a:ln>
        </p:spPr>
        <p:txBody>
          <a:bodyPr anchorCtr="0" anchor="t" bIns="34275" lIns="68575" spcFirstLastPara="1" rIns="68575" wrap="square" tIns="164600">
            <a:noAutofit/>
          </a:bodyPr>
          <a:lstStyle/>
          <a:p>
            <a:pPr indent="0" lvl="0" marL="0" rtl="0" algn="ctr">
              <a:spcBef>
                <a:spcPts val="0"/>
              </a:spcBef>
              <a:spcAft>
                <a:spcPts val="0"/>
              </a:spcAft>
              <a:buClr>
                <a:schemeClr val="dk1"/>
              </a:buClr>
              <a:buSzPts val="1100"/>
              <a:buFont typeface="Arial"/>
              <a:buNone/>
            </a:pPr>
            <a:r>
              <a:rPr b="1" lang="en" sz="1200">
                <a:solidFill>
                  <a:schemeClr val="dk2"/>
                </a:solidFill>
              </a:rPr>
              <a:t>Address the high late delivery rate (especially in Standard Class, which accounts for ~60% of delays) by negotiating with logistics providers or promoting alternative shipping options.</a:t>
            </a:r>
            <a:endParaRPr b="1" sz="1400">
              <a:solidFill>
                <a:schemeClr val="dk2"/>
              </a:solidFill>
            </a:endParaRPr>
          </a:p>
          <a:p>
            <a:pPr indent="0" lvl="0" marL="0" rtl="0" algn="ctr">
              <a:spcBef>
                <a:spcPts val="0"/>
              </a:spcBef>
              <a:spcAft>
                <a:spcPts val="0"/>
              </a:spcAft>
              <a:buNone/>
            </a:pPr>
            <a:r>
              <a:t/>
            </a:r>
            <a:endParaRPr/>
          </a:p>
        </p:txBody>
      </p:sp>
      <p:sp>
        <p:nvSpPr>
          <p:cNvPr id="555" name="Google Shape;555;p61"/>
          <p:cNvSpPr txBox="1"/>
          <p:nvPr>
            <p:ph idx="5" type="body"/>
          </p:nvPr>
        </p:nvSpPr>
        <p:spPr>
          <a:xfrm>
            <a:off x="7116325" y="2197378"/>
            <a:ext cx="1399200" cy="2603100"/>
          </a:xfrm>
          <a:prstGeom prst="rect">
            <a:avLst/>
          </a:prstGeom>
          <a:ln cap="flat" cmpd="sng" w="9525">
            <a:solidFill>
              <a:schemeClr val="accent4"/>
            </a:solidFill>
            <a:prstDash val="solid"/>
            <a:round/>
            <a:headEnd len="sm" w="sm" type="none"/>
            <a:tailEnd len="sm" w="sm" type="none"/>
          </a:ln>
        </p:spPr>
        <p:txBody>
          <a:bodyPr anchorCtr="0" anchor="t" bIns="34275" lIns="68575" spcFirstLastPara="1" rIns="68575" wrap="square" tIns="164600">
            <a:noAutofit/>
          </a:bodyPr>
          <a:lstStyle/>
          <a:p>
            <a:pPr indent="0" lvl="0" marL="0" rtl="0" algn="ctr">
              <a:spcBef>
                <a:spcPts val="0"/>
              </a:spcBef>
              <a:spcAft>
                <a:spcPts val="0"/>
              </a:spcAft>
              <a:buClr>
                <a:schemeClr val="dk2"/>
              </a:buClr>
              <a:buSzPts val="1100"/>
              <a:buFont typeface="Arial"/>
              <a:buNone/>
            </a:pPr>
            <a:r>
              <a:rPr b="1" lang="en" sz="1200">
                <a:solidFill>
                  <a:schemeClr val="dk2"/>
                </a:solidFill>
              </a:rPr>
              <a:t>Build a centralized analytics platform with automated ETL pipelines, model retraining schedules, and a dashboard for continuous monitoring of key KPIs.</a:t>
            </a:r>
            <a:endParaRPr/>
          </a:p>
        </p:txBody>
      </p:sp>
      <p:sp>
        <p:nvSpPr>
          <p:cNvPr id="556" name="Google Shape;556;p61"/>
          <p:cNvSpPr txBox="1"/>
          <p:nvPr>
            <p:ph idx="6" type="body"/>
          </p:nvPr>
        </p:nvSpPr>
        <p:spPr>
          <a:xfrm>
            <a:off x="628650" y="1397957"/>
            <a:ext cx="1399200" cy="649500"/>
          </a:xfrm>
          <a:prstGeom prst="rect">
            <a:avLst/>
          </a:prstGeom>
          <a:ln cap="flat" cmpd="sng" w="9525">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800"/>
              </a:spcBef>
              <a:spcAft>
                <a:spcPts val="0"/>
              </a:spcAft>
              <a:buClr>
                <a:schemeClr val="dk1"/>
              </a:buClr>
              <a:buSzPts val="1100"/>
              <a:buFont typeface="Arial"/>
              <a:buNone/>
            </a:pPr>
            <a:r>
              <a:rPr lang="en" sz="1200">
                <a:solidFill>
                  <a:schemeClr val="dk2"/>
                </a:solidFill>
              </a:rPr>
              <a:t>Automate Segmentation and Targeting</a:t>
            </a:r>
            <a:endParaRPr/>
          </a:p>
        </p:txBody>
      </p:sp>
      <p:sp>
        <p:nvSpPr>
          <p:cNvPr id="557" name="Google Shape;557;p61"/>
          <p:cNvSpPr txBox="1"/>
          <p:nvPr>
            <p:ph type="title"/>
          </p:nvPr>
        </p:nvSpPr>
        <p:spPr>
          <a:xfrm>
            <a:off x="284525" y="273850"/>
            <a:ext cx="8461200" cy="8643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chemeClr val="dk2"/>
              </a:buClr>
              <a:buSzPts val="3300"/>
              <a:buFont typeface="Mate"/>
              <a:buNone/>
            </a:pPr>
            <a:r>
              <a:rPr lang="en">
                <a:solidFill>
                  <a:schemeClr val="dk2"/>
                </a:solidFill>
                <a:latin typeface="Arial"/>
                <a:ea typeface="Arial"/>
                <a:cs typeface="Arial"/>
                <a:sym typeface="Arial"/>
              </a:rPr>
              <a:t>RECOMMENDATIONS &amp; FUTURE STEPS</a:t>
            </a:r>
            <a:endParaRPr/>
          </a:p>
        </p:txBody>
      </p:sp>
      <p:sp>
        <p:nvSpPr>
          <p:cNvPr id="558" name="Google Shape;558;p61"/>
          <p:cNvSpPr txBox="1"/>
          <p:nvPr>
            <p:ph idx="7" type="body"/>
          </p:nvPr>
        </p:nvSpPr>
        <p:spPr>
          <a:xfrm>
            <a:off x="2250567" y="1397957"/>
            <a:ext cx="1399200" cy="649500"/>
          </a:xfrm>
          <a:prstGeom prst="rect">
            <a:avLst/>
          </a:prstGeom>
          <a:ln cap="flat" cmpd="sng" w="9525">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1400"/>
              <a:buFont typeface="Arial"/>
              <a:buNone/>
            </a:pPr>
            <a:r>
              <a:rPr lang="en" sz="1200">
                <a:solidFill>
                  <a:schemeClr val="dk2"/>
                </a:solidFill>
              </a:rPr>
              <a:t>Integrate Real-Time Fraud Monitoring</a:t>
            </a:r>
            <a:endParaRPr/>
          </a:p>
        </p:txBody>
      </p:sp>
      <p:sp>
        <p:nvSpPr>
          <p:cNvPr id="559" name="Google Shape;559;p61"/>
          <p:cNvSpPr txBox="1"/>
          <p:nvPr>
            <p:ph idx="8" type="body"/>
          </p:nvPr>
        </p:nvSpPr>
        <p:spPr>
          <a:xfrm>
            <a:off x="3872484" y="1397957"/>
            <a:ext cx="1399200" cy="649500"/>
          </a:xfrm>
          <a:prstGeom prst="rect">
            <a:avLst/>
          </a:prstGeom>
          <a:ln cap="flat" cmpd="sng" w="9525">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800"/>
              </a:spcBef>
              <a:spcAft>
                <a:spcPts val="0"/>
              </a:spcAft>
              <a:buClr>
                <a:schemeClr val="dk1"/>
              </a:buClr>
              <a:buSzPts val="1400"/>
              <a:buFont typeface="Arial"/>
              <a:buNone/>
            </a:pPr>
            <a:r>
              <a:rPr lang="en" sz="1200">
                <a:solidFill>
                  <a:schemeClr val="dk2"/>
                </a:solidFill>
              </a:rPr>
              <a:t>Refine Forecasting Models</a:t>
            </a:r>
            <a:endParaRPr/>
          </a:p>
        </p:txBody>
      </p:sp>
      <p:sp>
        <p:nvSpPr>
          <p:cNvPr id="560" name="Google Shape;560;p61"/>
          <p:cNvSpPr txBox="1"/>
          <p:nvPr>
            <p:ph idx="9" type="body"/>
          </p:nvPr>
        </p:nvSpPr>
        <p:spPr>
          <a:xfrm>
            <a:off x="5494401" y="1397957"/>
            <a:ext cx="1399200" cy="649500"/>
          </a:xfrm>
          <a:prstGeom prst="rect">
            <a:avLst/>
          </a:prstGeom>
          <a:ln cap="flat" cmpd="sng" w="9525">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1400"/>
              <a:buFont typeface="Arial"/>
              <a:buNone/>
            </a:pPr>
            <a:r>
              <a:t/>
            </a:r>
            <a:endParaRPr sz="900">
              <a:solidFill>
                <a:schemeClr val="dk2"/>
              </a:solidFill>
            </a:endParaRPr>
          </a:p>
          <a:p>
            <a:pPr indent="0" lvl="0" marL="0" rtl="0" algn="ctr">
              <a:spcBef>
                <a:spcPts val="0"/>
              </a:spcBef>
              <a:spcAft>
                <a:spcPts val="0"/>
              </a:spcAft>
              <a:buNone/>
            </a:pPr>
            <a:r>
              <a:t/>
            </a:r>
            <a:endParaRPr sz="1200">
              <a:solidFill>
                <a:schemeClr val="dk2"/>
              </a:solidFill>
            </a:endParaRPr>
          </a:p>
          <a:p>
            <a:pPr indent="0" lvl="0" marL="0" rtl="0" algn="ctr">
              <a:spcBef>
                <a:spcPts val="0"/>
              </a:spcBef>
              <a:spcAft>
                <a:spcPts val="0"/>
              </a:spcAft>
              <a:buClr>
                <a:schemeClr val="dk1"/>
              </a:buClr>
              <a:buSzPts val="1400"/>
              <a:buFont typeface="Arial"/>
              <a:buNone/>
            </a:pPr>
            <a:r>
              <a:rPr lang="en" sz="1200">
                <a:solidFill>
                  <a:schemeClr val="dk2"/>
                </a:solidFill>
              </a:rPr>
              <a:t>Optimize Shipping Strategies</a:t>
            </a:r>
            <a:endParaRPr sz="1600">
              <a:solidFill>
                <a:schemeClr val="dk2"/>
              </a:solidFill>
            </a:endParaRPr>
          </a:p>
          <a:p>
            <a:pPr indent="0" lvl="0" marL="0" rtl="0" algn="ctr">
              <a:spcBef>
                <a:spcPts val="800"/>
              </a:spcBef>
              <a:spcAft>
                <a:spcPts val="0"/>
              </a:spcAft>
              <a:buNone/>
            </a:pPr>
            <a:r>
              <a:t/>
            </a:r>
            <a:endParaRPr/>
          </a:p>
        </p:txBody>
      </p:sp>
      <p:sp>
        <p:nvSpPr>
          <p:cNvPr id="561" name="Google Shape;561;p61"/>
          <p:cNvSpPr txBox="1"/>
          <p:nvPr>
            <p:ph idx="13" type="body"/>
          </p:nvPr>
        </p:nvSpPr>
        <p:spPr>
          <a:xfrm>
            <a:off x="7116318" y="1397957"/>
            <a:ext cx="1399200" cy="649500"/>
          </a:xfrm>
          <a:prstGeom prst="rect">
            <a:avLst/>
          </a:prstGeom>
          <a:ln cap="flat" cmpd="sng" w="9525">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800"/>
              </a:spcBef>
              <a:spcAft>
                <a:spcPts val="0"/>
              </a:spcAft>
              <a:buClr>
                <a:schemeClr val="dk1"/>
              </a:buClr>
              <a:buSzPts val="1400"/>
              <a:buFont typeface="Arial"/>
              <a:buNone/>
            </a:pPr>
            <a:r>
              <a:rPr lang="en" sz="1200">
                <a:solidFill>
                  <a:schemeClr val="dk2"/>
                </a:solidFill>
              </a:rPr>
              <a:t>Invest in Data Infrastructure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62"/>
          <p:cNvSpPr txBox="1"/>
          <p:nvPr>
            <p:ph type="title"/>
          </p:nvPr>
        </p:nvSpPr>
        <p:spPr>
          <a:xfrm>
            <a:off x="470075" y="251350"/>
            <a:ext cx="8133300" cy="503100"/>
          </a:xfrm>
          <a:prstGeom prst="rect">
            <a:avLst/>
          </a:prstGeom>
          <a:solidFill>
            <a:schemeClr val="accent4"/>
          </a:solidFill>
        </p:spPr>
        <p:txBody>
          <a:bodyPr anchorCtr="0" anchor="t" bIns="34275" lIns="68575" spcFirstLastPara="1" rIns="68575" wrap="square" tIns="34275">
            <a:noAutofit/>
          </a:bodyPr>
          <a:lstStyle/>
          <a:p>
            <a:pPr indent="0" lvl="0" marL="0" marR="0" rtl="0" algn="ctr">
              <a:lnSpc>
                <a:spcPct val="90000"/>
              </a:lnSpc>
              <a:spcBef>
                <a:spcPts val="0"/>
              </a:spcBef>
              <a:spcAft>
                <a:spcPts val="0"/>
              </a:spcAft>
              <a:buNone/>
            </a:pPr>
            <a:r>
              <a:rPr lang="en">
                <a:latin typeface="Arial"/>
                <a:ea typeface="Arial"/>
                <a:cs typeface="Arial"/>
                <a:sym typeface="Arial"/>
              </a:rPr>
              <a:t>Conclusion</a:t>
            </a:r>
            <a:endParaRPr>
              <a:latin typeface="Arial"/>
              <a:ea typeface="Arial"/>
              <a:cs typeface="Arial"/>
              <a:sym typeface="Arial"/>
            </a:endParaRPr>
          </a:p>
        </p:txBody>
      </p:sp>
      <p:sp>
        <p:nvSpPr>
          <p:cNvPr id="567" name="Google Shape;567;p62"/>
          <p:cNvSpPr/>
          <p:nvPr>
            <p:ph idx="2" type="tbl"/>
          </p:nvPr>
        </p:nvSpPr>
        <p:spPr>
          <a:xfrm>
            <a:off x="264575" y="754575"/>
            <a:ext cx="8444100" cy="4156200"/>
          </a:xfrm>
          <a:prstGeom prst="rect">
            <a:avLst/>
          </a:prstGeom>
        </p:spPr>
        <p:txBody>
          <a:bodyPr anchorCtr="0" anchor="t" bIns="34275" lIns="68575" spcFirstLastPara="1" rIns="68575" wrap="square" tIns="34275">
            <a:noAutofit/>
          </a:bodyPr>
          <a:lstStyle/>
          <a:p>
            <a:pPr indent="0" lvl="0" marL="0" rtl="0" algn="l">
              <a:lnSpc>
                <a:spcPct val="115000"/>
              </a:lnSpc>
              <a:spcBef>
                <a:spcPts val="1200"/>
              </a:spcBef>
              <a:spcAft>
                <a:spcPts val="0"/>
              </a:spcAft>
              <a:buNone/>
            </a:pPr>
            <a:r>
              <a:rPr b="1" lang="en" sz="1800">
                <a:solidFill>
                  <a:schemeClr val="dk1"/>
                </a:solidFill>
              </a:rPr>
              <a:t>Customer Segmentation</a:t>
            </a:r>
            <a:endParaRPr b="1" sz="1800">
              <a:solidFill>
                <a:schemeClr val="dk1"/>
              </a:solidFill>
            </a:endParaRPr>
          </a:p>
          <a:p>
            <a:pPr indent="0" lvl="0" marL="0" rtl="0" algn="l">
              <a:lnSpc>
                <a:spcPct val="115000"/>
              </a:lnSpc>
              <a:spcBef>
                <a:spcPts val="1200"/>
              </a:spcBef>
              <a:spcAft>
                <a:spcPts val="0"/>
              </a:spcAft>
              <a:buNone/>
            </a:pPr>
            <a:r>
              <a:rPr lang="en">
                <a:solidFill>
                  <a:schemeClr val="dk1"/>
                </a:solidFill>
              </a:rPr>
              <a:t>By leveraging clustering techniques such as K-Means, we successfully segmented customers into </a:t>
            </a:r>
            <a:r>
              <a:rPr b="1" lang="en">
                <a:solidFill>
                  <a:schemeClr val="dk1"/>
                </a:solidFill>
              </a:rPr>
              <a:t>four distinct groups</a:t>
            </a:r>
            <a:r>
              <a:rPr lang="en">
                <a:solidFill>
                  <a:schemeClr val="dk1"/>
                </a:solidFill>
              </a:rPr>
              <a:t> </a:t>
            </a:r>
            <a:r>
              <a:rPr lang="en">
                <a:solidFill>
                  <a:schemeClr val="dk1"/>
                </a:solidFill>
              </a:rPr>
              <a:t>based on purchasing behavior, shipping preferences, and order history. </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Cluster 0: Loyal High-Value</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Cluster </a:t>
            </a:r>
            <a:r>
              <a:rPr b="1" lang="en">
                <a:solidFill>
                  <a:schemeClr val="dk1"/>
                </a:solidFill>
              </a:rPr>
              <a:t>1: New/Low-Value</a:t>
            </a:r>
            <a:endParaRPr b="1">
              <a:solidFill>
                <a:schemeClr val="dk1"/>
              </a:solidFill>
            </a:endParaRPr>
          </a:p>
          <a:p>
            <a:pPr indent="0" lvl="0" marL="0" rtl="0" algn="l">
              <a:lnSpc>
                <a:spcPct val="115000"/>
              </a:lnSpc>
              <a:spcBef>
                <a:spcPts val="1200"/>
              </a:spcBef>
              <a:spcAft>
                <a:spcPts val="0"/>
              </a:spcAft>
              <a:buNone/>
            </a:pPr>
            <a:r>
              <a:rPr lang="en">
                <a:solidFill>
                  <a:schemeClr val="dk1"/>
                </a:solidFill>
              </a:rPr>
              <a:t>    Cluster 2: inactive Mid-Spenders,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Cluster 3: Engaged Mid-Value</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These analysis revealed clear patterns among different customer types:</a:t>
            </a:r>
            <a:endParaRPr>
              <a:solidFill>
                <a:schemeClr val="dk1"/>
              </a:solidFill>
            </a:endParaRPr>
          </a:p>
          <a:p>
            <a:pPr indent="-317500" lvl="0" marL="457200" rtl="0" algn="l">
              <a:lnSpc>
                <a:spcPct val="115000"/>
              </a:lnSpc>
              <a:spcBef>
                <a:spcPts val="1200"/>
              </a:spcBef>
              <a:spcAft>
                <a:spcPts val="0"/>
              </a:spcAft>
              <a:buClr>
                <a:schemeClr val="dk1"/>
              </a:buClr>
              <a:buSzPts val="1400"/>
              <a:buChar char="●"/>
            </a:pPr>
            <a:r>
              <a:rPr lang="en">
                <a:solidFill>
                  <a:schemeClr val="dk1"/>
                </a:solidFill>
              </a:rPr>
              <a:t>customers Cluster 1 New/low value, Despite low individual value, this is the </a:t>
            </a:r>
            <a:r>
              <a:rPr b="1" lang="en">
                <a:solidFill>
                  <a:schemeClr val="dk1"/>
                </a:solidFill>
              </a:rPr>
              <a:t>largest segment</a:t>
            </a:r>
            <a:r>
              <a:rPr lang="en">
                <a:solidFill>
                  <a:schemeClr val="dk1"/>
                </a:solidFill>
              </a:rPr>
              <a:t>, representing a significant opportunity for growth if engaged properly.</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These insights enable businesses to </a:t>
            </a:r>
            <a:r>
              <a:rPr b="1" lang="en">
                <a:solidFill>
                  <a:schemeClr val="dk1"/>
                </a:solidFill>
              </a:rPr>
              <a:t>personalize marketing strategies</a:t>
            </a:r>
            <a:r>
              <a:rPr lang="en">
                <a:solidFill>
                  <a:schemeClr val="dk1"/>
                </a:solidFill>
              </a:rPr>
              <a:t>, </a:t>
            </a:r>
            <a:r>
              <a:rPr b="1" lang="en">
                <a:solidFill>
                  <a:schemeClr val="dk1"/>
                </a:solidFill>
              </a:rPr>
              <a:t>optimize shipping options</a:t>
            </a:r>
            <a:r>
              <a:rPr lang="en">
                <a:solidFill>
                  <a:schemeClr val="dk1"/>
                </a:solidFill>
              </a:rPr>
              <a:t>.</a:t>
            </a:r>
            <a:endParaRPr>
              <a:solidFill>
                <a:schemeClr val="dk1"/>
              </a:solidFill>
            </a:endParaRPr>
          </a:p>
          <a:p>
            <a:pPr indent="0" lvl="0" marL="0" rtl="0" algn="l">
              <a:lnSpc>
                <a:spcPct val="115000"/>
              </a:lnSpc>
              <a:spcBef>
                <a:spcPts val="1200"/>
              </a:spcBef>
              <a:spcAft>
                <a:spcPts val="1200"/>
              </a:spcAft>
              <a:buNone/>
            </a:pPr>
            <a:r>
              <a:t/>
            </a:r>
            <a:endParaRPr sz="1700">
              <a:solidFill>
                <a:schemeClr val="dk1"/>
              </a:solidFill>
            </a:endParaRPr>
          </a:p>
        </p:txBody>
      </p:sp>
      <p:pic>
        <p:nvPicPr>
          <p:cNvPr id="568" name="Google Shape;568;p62" title="WhatsApp Image 2025-05-04 at 10.37.15 PM.jpeg"/>
          <p:cNvPicPr preferRelativeResize="0"/>
          <p:nvPr/>
        </p:nvPicPr>
        <p:blipFill rotWithShape="1">
          <a:blip r:embed="rId3">
            <a:alphaModFix/>
          </a:blip>
          <a:srcRect b="7876" l="0" r="0" t="0"/>
          <a:stretch/>
        </p:blipFill>
        <p:spPr>
          <a:xfrm>
            <a:off x="3884225" y="1883275"/>
            <a:ext cx="4397050" cy="1521525"/>
          </a:xfrm>
          <a:prstGeom prst="rect">
            <a:avLst/>
          </a:prstGeom>
          <a:noFill/>
          <a:ln cap="flat" cmpd="sng" w="9525">
            <a:solidFill>
              <a:schemeClr val="accent4"/>
            </a:solidFill>
            <a:prstDash val="solid"/>
            <a:round/>
            <a:headEnd len="sm" w="sm" type="none"/>
            <a:tailEnd len="sm" w="sm" type="none"/>
          </a:ln>
        </p:spPr>
      </p:pic>
      <p:pic>
        <p:nvPicPr>
          <p:cNvPr descr="Audience segmentation abstract concept vector illustration. (provided by Getty Images)" id="569" name="Google Shape;569;p62"/>
          <p:cNvPicPr preferRelativeResize="0"/>
          <p:nvPr/>
        </p:nvPicPr>
        <p:blipFill>
          <a:blip r:embed="rId4">
            <a:alphaModFix/>
          </a:blip>
          <a:stretch>
            <a:fillRect/>
          </a:stretch>
        </p:blipFill>
        <p:spPr>
          <a:xfrm>
            <a:off x="7879800" y="48300"/>
            <a:ext cx="1199898" cy="119989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63"/>
          <p:cNvSpPr txBox="1"/>
          <p:nvPr>
            <p:ph type="title"/>
          </p:nvPr>
        </p:nvSpPr>
        <p:spPr>
          <a:xfrm>
            <a:off x="463025" y="160800"/>
            <a:ext cx="8140500" cy="606300"/>
          </a:xfrm>
          <a:prstGeom prst="rect">
            <a:avLst/>
          </a:prstGeom>
          <a:solidFill>
            <a:schemeClr val="accent4"/>
          </a:solidFill>
        </p:spPr>
        <p:txBody>
          <a:bodyPr anchorCtr="0" anchor="t" bIns="34275" lIns="68575" spcFirstLastPara="1" rIns="68575" wrap="square" tIns="34275">
            <a:noAutofit/>
          </a:bodyPr>
          <a:lstStyle/>
          <a:p>
            <a:pPr indent="0" lvl="0" marL="0" marR="0" rtl="0" algn="ctr">
              <a:lnSpc>
                <a:spcPct val="90000"/>
              </a:lnSpc>
              <a:spcBef>
                <a:spcPts val="0"/>
              </a:spcBef>
              <a:spcAft>
                <a:spcPts val="0"/>
              </a:spcAft>
              <a:buNone/>
            </a:pPr>
            <a:r>
              <a:rPr lang="en">
                <a:latin typeface="Arial"/>
                <a:ea typeface="Arial"/>
                <a:cs typeface="Arial"/>
                <a:sym typeface="Arial"/>
              </a:rPr>
              <a:t>Conclusion</a:t>
            </a:r>
            <a:endParaRPr>
              <a:latin typeface="Arial"/>
              <a:ea typeface="Arial"/>
              <a:cs typeface="Arial"/>
              <a:sym typeface="Arial"/>
            </a:endParaRPr>
          </a:p>
        </p:txBody>
      </p:sp>
      <p:sp>
        <p:nvSpPr>
          <p:cNvPr id="575" name="Google Shape;575;p63"/>
          <p:cNvSpPr/>
          <p:nvPr>
            <p:ph idx="2" type="tbl"/>
          </p:nvPr>
        </p:nvSpPr>
        <p:spPr>
          <a:xfrm>
            <a:off x="463025" y="912825"/>
            <a:ext cx="5847300" cy="4035000"/>
          </a:xfrm>
          <a:prstGeom prst="rect">
            <a:avLst/>
          </a:prstGeom>
        </p:spPr>
        <p:txBody>
          <a:bodyPr anchorCtr="0" anchor="t" bIns="34275" lIns="68575" spcFirstLastPara="1" rIns="68575" wrap="square" tIns="34275">
            <a:noAutofit/>
          </a:bodyPr>
          <a:lstStyle/>
          <a:p>
            <a:pPr indent="0" lvl="0" marL="0" rtl="0" algn="l">
              <a:lnSpc>
                <a:spcPct val="115000"/>
              </a:lnSpc>
              <a:spcBef>
                <a:spcPts val="1400"/>
              </a:spcBef>
              <a:spcAft>
                <a:spcPts val="0"/>
              </a:spcAft>
              <a:buNone/>
            </a:pPr>
            <a:r>
              <a:rPr b="1" lang="en" sz="1800">
                <a:solidFill>
                  <a:schemeClr val="dk1"/>
                </a:solidFill>
              </a:rPr>
              <a:t>Fraud Detection</a:t>
            </a:r>
            <a:endParaRPr b="1" sz="1800">
              <a:solidFill>
                <a:schemeClr val="dk1"/>
              </a:solidFill>
            </a:endParaRPr>
          </a:p>
          <a:p>
            <a:pPr indent="0" lvl="0" marL="0" rtl="0" algn="l">
              <a:lnSpc>
                <a:spcPct val="115000"/>
              </a:lnSpc>
              <a:spcBef>
                <a:spcPts val="1200"/>
              </a:spcBef>
              <a:spcAft>
                <a:spcPts val="0"/>
              </a:spcAft>
              <a:buNone/>
            </a:pPr>
            <a:r>
              <a:rPr lang="en">
                <a:solidFill>
                  <a:schemeClr val="dk1"/>
                </a:solidFill>
              </a:rPr>
              <a:t>To detect fraudulent activities, we applied machine learning techniques that analyzed customer </a:t>
            </a:r>
            <a:r>
              <a:rPr b="1" lang="en">
                <a:solidFill>
                  <a:schemeClr val="dk1"/>
                </a:solidFill>
              </a:rPr>
              <a:t>payment methods</a:t>
            </a:r>
            <a:r>
              <a:rPr lang="en">
                <a:solidFill>
                  <a:schemeClr val="dk1"/>
                </a:solidFill>
              </a:rPr>
              <a:t>, </a:t>
            </a:r>
            <a:r>
              <a:rPr b="1" lang="en">
                <a:solidFill>
                  <a:schemeClr val="dk1"/>
                </a:solidFill>
              </a:rPr>
              <a:t>order frequency</a:t>
            </a:r>
            <a:r>
              <a:rPr lang="en">
                <a:solidFill>
                  <a:schemeClr val="dk1"/>
                </a:solidFill>
              </a:rPr>
              <a:t>, and </a:t>
            </a:r>
            <a:r>
              <a:rPr b="1" lang="en">
                <a:solidFill>
                  <a:schemeClr val="dk1"/>
                </a:solidFill>
              </a:rPr>
              <a:t>delivery behavior</a:t>
            </a:r>
            <a:r>
              <a:rPr lang="en">
                <a:solidFill>
                  <a:schemeClr val="dk1"/>
                </a:solidFill>
              </a:rPr>
              <a:t>. The models identified outliers and suspicious patterns that deviated from normal purchasing behavior, such as sudden high-value orders or unusual shipping addresses.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By flagging these anomalies early, businesses can take </a:t>
            </a:r>
            <a:r>
              <a:rPr b="1" lang="en">
                <a:solidFill>
                  <a:schemeClr val="dk1"/>
                </a:solidFill>
              </a:rPr>
              <a:t>proactive measures to investigate and prevent fraud</a:t>
            </a:r>
            <a:r>
              <a:rPr lang="en">
                <a:solidFill>
                  <a:schemeClr val="dk1"/>
                </a:solidFill>
              </a:rPr>
              <a:t>, reducing potential revenue loss and maintaining customer trust. The system provides a scalable, data-driven framework that can continuously learn and      adapt to new fraud patterns.</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1200"/>
              </a:spcAft>
              <a:buNone/>
            </a:pPr>
            <a:r>
              <a:t/>
            </a:r>
            <a:endParaRPr b="1" sz="1700">
              <a:solidFill>
                <a:schemeClr val="dk1"/>
              </a:solidFill>
            </a:endParaRPr>
          </a:p>
        </p:txBody>
      </p:sp>
      <p:pic>
        <p:nvPicPr>
          <p:cNvPr descr="Synthetic identity fraud" id="576" name="Google Shape;576;p63"/>
          <p:cNvPicPr preferRelativeResize="0"/>
          <p:nvPr/>
        </p:nvPicPr>
        <p:blipFill>
          <a:blip r:embed="rId3">
            <a:alphaModFix/>
          </a:blip>
          <a:stretch>
            <a:fillRect/>
          </a:stretch>
        </p:blipFill>
        <p:spPr>
          <a:xfrm>
            <a:off x="7203150" y="2292127"/>
            <a:ext cx="1755149" cy="1171501"/>
          </a:xfrm>
          <a:prstGeom prst="rect">
            <a:avLst/>
          </a:prstGeom>
          <a:noFill/>
          <a:ln>
            <a:noFill/>
          </a:ln>
        </p:spPr>
      </p:pic>
      <p:pic>
        <p:nvPicPr>
          <p:cNvPr descr="Online Fraud Free Stock Photo - Public Domain Pictures" id="577" name="Google Shape;577;p63"/>
          <p:cNvPicPr preferRelativeResize="0"/>
          <p:nvPr/>
        </p:nvPicPr>
        <p:blipFill>
          <a:blip r:embed="rId4">
            <a:alphaModFix/>
          </a:blip>
          <a:stretch>
            <a:fillRect/>
          </a:stretch>
        </p:blipFill>
        <p:spPr>
          <a:xfrm>
            <a:off x="6422675" y="973046"/>
            <a:ext cx="1755150" cy="1187227"/>
          </a:xfrm>
          <a:prstGeom prst="rect">
            <a:avLst/>
          </a:prstGeom>
          <a:noFill/>
          <a:ln>
            <a:noFill/>
          </a:ln>
        </p:spPr>
      </p:pic>
      <p:pic>
        <p:nvPicPr>
          <p:cNvPr descr="Free Images : hack, fraud, card, code, computer credit, crime ..." id="578" name="Google Shape;578;p63"/>
          <p:cNvPicPr preferRelativeResize="0"/>
          <p:nvPr/>
        </p:nvPicPr>
        <p:blipFill>
          <a:blip r:embed="rId5">
            <a:alphaModFix/>
          </a:blip>
          <a:stretch>
            <a:fillRect/>
          </a:stretch>
        </p:blipFill>
        <p:spPr>
          <a:xfrm>
            <a:off x="6002851" y="3574250"/>
            <a:ext cx="1629573" cy="10893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64"/>
          <p:cNvSpPr txBox="1"/>
          <p:nvPr>
            <p:ph type="title"/>
          </p:nvPr>
        </p:nvSpPr>
        <p:spPr>
          <a:xfrm>
            <a:off x="463025" y="251350"/>
            <a:ext cx="8140500" cy="565200"/>
          </a:xfrm>
          <a:prstGeom prst="rect">
            <a:avLst/>
          </a:prstGeom>
          <a:solidFill>
            <a:schemeClr val="accent4"/>
          </a:solidFill>
        </p:spPr>
        <p:txBody>
          <a:bodyPr anchorCtr="0" anchor="t" bIns="34275" lIns="68575" spcFirstLastPara="1" rIns="68575" wrap="square" tIns="34275">
            <a:noAutofit/>
          </a:bodyPr>
          <a:lstStyle/>
          <a:p>
            <a:pPr indent="0" lvl="0" marL="0" rtl="0" algn="ctr">
              <a:spcBef>
                <a:spcPts val="0"/>
              </a:spcBef>
              <a:spcAft>
                <a:spcPts val="0"/>
              </a:spcAft>
              <a:buNone/>
            </a:pPr>
            <a:r>
              <a:rPr lang="en">
                <a:latin typeface="Arial"/>
                <a:ea typeface="Arial"/>
                <a:cs typeface="Arial"/>
                <a:sym typeface="Arial"/>
              </a:rPr>
              <a:t>Conclusion</a:t>
            </a:r>
            <a:endParaRPr>
              <a:latin typeface="Arial"/>
              <a:ea typeface="Arial"/>
              <a:cs typeface="Arial"/>
              <a:sym typeface="Arial"/>
            </a:endParaRPr>
          </a:p>
        </p:txBody>
      </p:sp>
      <p:sp>
        <p:nvSpPr>
          <p:cNvPr id="584" name="Google Shape;584;p64"/>
          <p:cNvSpPr/>
          <p:nvPr>
            <p:ph idx="2" type="tbl"/>
          </p:nvPr>
        </p:nvSpPr>
        <p:spPr>
          <a:xfrm>
            <a:off x="463025" y="912825"/>
            <a:ext cx="5847300" cy="4035000"/>
          </a:xfrm>
          <a:prstGeom prst="rect">
            <a:avLst/>
          </a:prstGeom>
        </p:spPr>
        <p:txBody>
          <a:bodyPr anchorCtr="0" anchor="t" bIns="34275" lIns="68575" spcFirstLastPara="1" rIns="68575" wrap="square" tIns="34275">
            <a:noAutofit/>
          </a:bodyPr>
          <a:lstStyle/>
          <a:p>
            <a:pPr indent="0" lvl="0" marL="0" rtl="0" algn="l">
              <a:lnSpc>
                <a:spcPct val="115000"/>
              </a:lnSpc>
              <a:spcBef>
                <a:spcPts val="1400"/>
              </a:spcBef>
              <a:spcAft>
                <a:spcPts val="0"/>
              </a:spcAft>
              <a:buNone/>
            </a:pPr>
            <a:r>
              <a:rPr b="1" lang="en" sz="1800">
                <a:solidFill>
                  <a:schemeClr val="dk1"/>
                </a:solidFill>
              </a:rPr>
              <a:t>Sales Forecasting</a:t>
            </a:r>
            <a:endParaRPr b="1" sz="1800">
              <a:solidFill>
                <a:schemeClr val="dk1"/>
              </a:solidFill>
            </a:endParaRPr>
          </a:p>
          <a:p>
            <a:pPr indent="0" lvl="0" marL="0" rtl="0" algn="l">
              <a:lnSpc>
                <a:spcPct val="115000"/>
              </a:lnSpc>
              <a:spcBef>
                <a:spcPts val="1200"/>
              </a:spcBef>
              <a:spcAft>
                <a:spcPts val="0"/>
              </a:spcAft>
              <a:buNone/>
            </a:pPr>
            <a:r>
              <a:rPr lang="en">
                <a:solidFill>
                  <a:schemeClr val="dk1"/>
                </a:solidFill>
              </a:rPr>
              <a:t>Using time series analysis we forecasted future sales based on </a:t>
            </a:r>
            <a:r>
              <a:rPr b="1" lang="en">
                <a:solidFill>
                  <a:schemeClr val="dk1"/>
                </a:solidFill>
              </a:rPr>
              <a:t>historical data</a:t>
            </a:r>
            <a:r>
              <a:rPr lang="en">
                <a:solidFill>
                  <a:schemeClr val="dk1"/>
                </a:solidFill>
              </a:rPr>
              <a:t>, capturing </a:t>
            </a:r>
            <a:r>
              <a:rPr b="1" lang="en">
                <a:solidFill>
                  <a:schemeClr val="dk1"/>
                </a:solidFill>
              </a:rPr>
              <a:t>seasonal trends</a:t>
            </a:r>
            <a:r>
              <a:rPr lang="en">
                <a:solidFill>
                  <a:schemeClr val="dk1"/>
                </a:solidFill>
              </a:rPr>
              <a:t>, </a:t>
            </a:r>
            <a:r>
              <a:rPr b="1" lang="en">
                <a:solidFill>
                  <a:schemeClr val="dk1"/>
                </a:solidFill>
              </a:rPr>
              <a:t>quarterly fluctuations</a:t>
            </a:r>
            <a:r>
              <a:rPr lang="en">
                <a:solidFill>
                  <a:schemeClr val="dk1"/>
                </a:solidFill>
              </a:rPr>
              <a:t>, and </a:t>
            </a:r>
            <a:r>
              <a:rPr b="1" lang="en">
                <a:solidFill>
                  <a:schemeClr val="dk1"/>
                </a:solidFill>
              </a:rPr>
              <a:t>regional demand variations</a:t>
            </a:r>
            <a:r>
              <a:rPr lang="en">
                <a:solidFill>
                  <a:schemeClr val="dk1"/>
                </a:solidFill>
              </a:rPr>
              <a:t>. The predictive insights help businesses </a:t>
            </a:r>
            <a:r>
              <a:rPr b="1" lang="en">
                <a:solidFill>
                  <a:schemeClr val="dk1"/>
                </a:solidFill>
              </a:rPr>
              <a:t>align inventory</a:t>
            </a:r>
            <a:r>
              <a:rPr lang="en">
                <a:solidFill>
                  <a:schemeClr val="dk1"/>
                </a:solidFill>
              </a:rPr>
              <a:t>, </a:t>
            </a:r>
            <a:r>
              <a:rPr b="1" lang="en">
                <a:solidFill>
                  <a:schemeClr val="dk1"/>
                </a:solidFill>
              </a:rPr>
              <a:t>plan marketing efforts</a:t>
            </a:r>
            <a:r>
              <a:rPr lang="en">
                <a:solidFill>
                  <a:schemeClr val="dk1"/>
                </a:solidFill>
              </a:rPr>
              <a:t>, and </a:t>
            </a:r>
            <a:r>
              <a:rPr b="1" lang="en">
                <a:solidFill>
                  <a:schemeClr val="dk1"/>
                </a:solidFill>
              </a:rPr>
              <a:t>optimize supply chain operations</a:t>
            </a:r>
            <a:r>
              <a:rPr lang="en">
                <a:solidFill>
                  <a:schemeClr val="dk1"/>
                </a:solidFill>
              </a:rPr>
              <a:t>.</a:t>
            </a:r>
            <a:endParaRPr>
              <a:solidFill>
                <a:schemeClr val="dk1"/>
              </a:solidFill>
            </a:endParaRPr>
          </a:p>
          <a:p>
            <a:pPr indent="0" lvl="0" marL="0" rtl="0" algn="l">
              <a:lnSpc>
                <a:spcPct val="115000"/>
              </a:lnSpc>
              <a:spcBef>
                <a:spcPts val="1200"/>
              </a:spcBef>
              <a:spcAft>
                <a:spcPts val="0"/>
              </a:spcAft>
              <a:buNone/>
            </a:pPr>
            <a:r>
              <a:rPr lang="en">
                <a:solidFill>
                  <a:schemeClr val="dk1"/>
                </a:solidFill>
              </a:rPr>
              <a:t>Accurate forecasting supports better decision-making by anticipating demand surges or slowdowns, thereby improving </a:t>
            </a:r>
            <a:r>
              <a:rPr b="1" lang="en">
                <a:solidFill>
                  <a:schemeClr val="dk1"/>
                </a:solidFill>
              </a:rPr>
              <a:t>resource allocation</a:t>
            </a:r>
            <a:r>
              <a:rPr lang="en">
                <a:solidFill>
                  <a:schemeClr val="dk1"/>
                </a:solidFill>
              </a:rPr>
              <a:t>, </a:t>
            </a:r>
            <a:r>
              <a:rPr b="1" lang="en">
                <a:solidFill>
                  <a:schemeClr val="dk1"/>
                </a:solidFill>
              </a:rPr>
              <a:t>minimizing waste</a:t>
            </a:r>
            <a:r>
              <a:rPr lang="en">
                <a:solidFill>
                  <a:schemeClr val="dk1"/>
                </a:solidFill>
              </a:rPr>
              <a:t>, and </a:t>
            </a:r>
            <a:r>
              <a:rPr b="1" lang="en">
                <a:solidFill>
                  <a:schemeClr val="dk1"/>
                </a:solidFill>
              </a:rPr>
              <a:t>maximizing revenue potential</a:t>
            </a:r>
            <a:r>
              <a:rPr lang="en">
                <a:solidFill>
                  <a:schemeClr val="dk1"/>
                </a:solidFill>
              </a:rPr>
              <a:t>.</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None/>
            </a:pPr>
            <a:r>
              <a:t/>
            </a:r>
            <a:endParaRPr b="1" sz="1800">
              <a:solidFill>
                <a:schemeClr val="dk1"/>
              </a:solidFill>
            </a:endParaRPr>
          </a:p>
          <a:p>
            <a:pPr indent="0" lvl="0" marL="0" rtl="0" algn="l">
              <a:lnSpc>
                <a:spcPct val="115000"/>
              </a:lnSpc>
              <a:spcBef>
                <a:spcPts val="1200"/>
              </a:spcBef>
              <a:spcAft>
                <a:spcPts val="1200"/>
              </a:spcAft>
              <a:buNone/>
            </a:pPr>
            <a:r>
              <a:t/>
            </a:r>
            <a:endParaRPr b="1" sz="1700">
              <a:solidFill>
                <a:schemeClr val="dk1"/>
              </a:solidFill>
            </a:endParaRPr>
          </a:p>
        </p:txBody>
      </p:sp>
      <p:pic>
        <p:nvPicPr>
          <p:cNvPr descr="Sales report - Business - SVG vector - MySVG.ORG" id="585" name="Google Shape;585;p64"/>
          <p:cNvPicPr preferRelativeResize="0"/>
          <p:nvPr/>
        </p:nvPicPr>
        <p:blipFill>
          <a:blip r:embed="rId3">
            <a:alphaModFix/>
          </a:blip>
          <a:stretch>
            <a:fillRect/>
          </a:stretch>
        </p:blipFill>
        <p:spPr>
          <a:xfrm>
            <a:off x="6715125" y="1283225"/>
            <a:ext cx="2221552" cy="16661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pic>
        <p:nvPicPr>
          <p:cNvPr descr="Bulletin | BC Training" id="590" name="Google Shape;590;p65"/>
          <p:cNvPicPr preferRelativeResize="0"/>
          <p:nvPr>
            <p:ph idx="2" type="pic"/>
          </p:nvPr>
        </p:nvPicPr>
        <p:blipFill rotWithShape="1">
          <a:blip r:embed="rId3">
            <a:alphaModFix/>
          </a:blip>
          <a:srcRect b="0" l="12110" r="12103" t="0"/>
          <a:stretch/>
        </p:blipFill>
        <p:spPr>
          <a:xfrm>
            <a:off x="2066211" y="1876574"/>
            <a:ext cx="1099500" cy="967200"/>
          </a:xfrm>
          <a:prstGeom prst="hexagon">
            <a:avLst>
              <a:gd fmla="val 25000" name="adj"/>
              <a:gd fmla="val 115470" name="vf"/>
            </a:avLst>
          </a:prstGeom>
        </p:spPr>
      </p:pic>
      <p:pic>
        <p:nvPicPr>
          <p:cNvPr descr="Supply Chain | BC Training" id="591" name="Google Shape;591;p65"/>
          <p:cNvPicPr preferRelativeResize="0"/>
          <p:nvPr>
            <p:ph idx="3" type="pic"/>
          </p:nvPr>
        </p:nvPicPr>
        <p:blipFill rotWithShape="1">
          <a:blip r:embed="rId4">
            <a:alphaModFix/>
          </a:blip>
          <a:srcRect b="0" l="12110" r="12103" t="0"/>
          <a:stretch/>
        </p:blipFill>
        <p:spPr>
          <a:xfrm>
            <a:off x="293333" y="1870039"/>
            <a:ext cx="1099500" cy="967200"/>
          </a:xfrm>
          <a:prstGeom prst="hexagon">
            <a:avLst>
              <a:gd fmla="val 25000" name="adj"/>
              <a:gd fmla="val 115470" name="vf"/>
            </a:avLst>
          </a:prstGeom>
        </p:spPr>
      </p:pic>
      <p:pic>
        <p:nvPicPr>
          <p:cNvPr descr="Network distribution of heavy trucks worldwide. Transport and logistic. Development of online freight delivery. (provided by Getty Images)" id="592" name="Google Shape;592;p65"/>
          <p:cNvPicPr preferRelativeResize="0"/>
          <p:nvPr>
            <p:ph idx="4" type="pic"/>
          </p:nvPr>
        </p:nvPicPr>
        <p:blipFill rotWithShape="1">
          <a:blip r:embed="rId5">
            <a:alphaModFix/>
          </a:blip>
          <a:srcRect b="0" l="27602" r="27602" t="0"/>
          <a:stretch/>
        </p:blipFill>
        <p:spPr>
          <a:xfrm>
            <a:off x="3863559" y="3929010"/>
            <a:ext cx="1099500" cy="967200"/>
          </a:xfrm>
          <a:prstGeom prst="hexagon">
            <a:avLst>
              <a:gd fmla="val 25000" name="adj"/>
              <a:gd fmla="val 115470" name="vf"/>
            </a:avLst>
          </a:prstGeom>
        </p:spPr>
      </p:pic>
      <p:pic>
        <p:nvPicPr>
          <p:cNvPr descr="Balancing supply and demand in market inventory commerce analysis between production and shopping selling consumer (provided by Getty Images)" id="593" name="Google Shape;593;p65"/>
          <p:cNvPicPr preferRelativeResize="0"/>
          <p:nvPr>
            <p:ph idx="5" type="pic"/>
          </p:nvPr>
        </p:nvPicPr>
        <p:blipFill rotWithShape="1">
          <a:blip r:embed="rId6">
            <a:alphaModFix/>
          </a:blip>
          <a:srcRect b="0" l="21582" r="21576" t="0"/>
          <a:stretch/>
        </p:blipFill>
        <p:spPr>
          <a:xfrm>
            <a:off x="2961449" y="2396196"/>
            <a:ext cx="1099500" cy="967200"/>
          </a:xfrm>
          <a:prstGeom prst="hexagon">
            <a:avLst>
              <a:gd fmla="val 25000" name="adj"/>
              <a:gd fmla="val 115470" name="vf"/>
            </a:avLst>
          </a:prstGeom>
        </p:spPr>
      </p:pic>
      <p:sp>
        <p:nvSpPr>
          <p:cNvPr id="594" name="Google Shape;594;p65"/>
          <p:cNvSpPr txBox="1"/>
          <p:nvPr>
            <p:ph type="title"/>
          </p:nvPr>
        </p:nvSpPr>
        <p:spPr>
          <a:xfrm>
            <a:off x="4502725" y="1632850"/>
            <a:ext cx="3426600" cy="841200"/>
          </a:xfrm>
          <a:prstGeom prst="rect">
            <a:avLst/>
          </a:prstGeom>
          <a:solidFill>
            <a:schemeClr val="accent4"/>
          </a:solidFill>
        </p:spPr>
        <p:txBody>
          <a:bodyPr anchorCtr="0" anchor="ctr" bIns="34275" lIns="68575" spcFirstLastPara="1" rIns="68575" wrap="square" tIns="34275">
            <a:noAutofit/>
          </a:bodyPr>
          <a:lstStyle/>
          <a:p>
            <a:pPr indent="0" lvl="0" marL="0" rtl="0" algn="ctr">
              <a:spcBef>
                <a:spcPts val="0"/>
              </a:spcBef>
              <a:spcAft>
                <a:spcPts val="0"/>
              </a:spcAft>
              <a:buNone/>
            </a:pPr>
            <a:r>
              <a:rPr lang="en">
                <a:latin typeface="Arial"/>
                <a:ea typeface="Arial"/>
                <a:cs typeface="Arial"/>
                <a:sym typeface="Arial"/>
              </a:rPr>
              <a:t>THANK YOU!</a:t>
            </a:r>
            <a:endParaRPr>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pic>
        <p:nvPicPr>
          <p:cNvPr descr="Bulletin | BC Training" id="599" name="Google Shape;599;p66"/>
          <p:cNvPicPr preferRelativeResize="0"/>
          <p:nvPr>
            <p:ph idx="2" type="pic"/>
          </p:nvPr>
        </p:nvPicPr>
        <p:blipFill rotWithShape="1">
          <a:blip r:embed="rId3">
            <a:alphaModFix/>
          </a:blip>
          <a:srcRect b="0" l="12110" r="12103" t="0"/>
          <a:stretch/>
        </p:blipFill>
        <p:spPr>
          <a:xfrm>
            <a:off x="2066211" y="1876574"/>
            <a:ext cx="1099500" cy="967200"/>
          </a:xfrm>
          <a:prstGeom prst="hexagon">
            <a:avLst>
              <a:gd fmla="val 25000" name="adj"/>
              <a:gd fmla="val 115470" name="vf"/>
            </a:avLst>
          </a:prstGeom>
        </p:spPr>
      </p:pic>
      <p:pic>
        <p:nvPicPr>
          <p:cNvPr descr="Supply Chain | BC Training" id="600" name="Google Shape;600;p66"/>
          <p:cNvPicPr preferRelativeResize="0"/>
          <p:nvPr>
            <p:ph idx="3" type="pic"/>
          </p:nvPr>
        </p:nvPicPr>
        <p:blipFill rotWithShape="1">
          <a:blip r:embed="rId4">
            <a:alphaModFix/>
          </a:blip>
          <a:srcRect b="0" l="12110" r="12103" t="0"/>
          <a:stretch/>
        </p:blipFill>
        <p:spPr>
          <a:xfrm>
            <a:off x="293333" y="1870039"/>
            <a:ext cx="1099500" cy="967200"/>
          </a:xfrm>
          <a:prstGeom prst="hexagon">
            <a:avLst>
              <a:gd fmla="val 25000" name="adj"/>
              <a:gd fmla="val 115470" name="vf"/>
            </a:avLst>
          </a:prstGeom>
        </p:spPr>
      </p:pic>
      <p:pic>
        <p:nvPicPr>
          <p:cNvPr descr="Network distribution of heavy trucks worldwide. Transport and logistic. Development of online freight delivery. (provided by Getty Images)" id="601" name="Google Shape;601;p66"/>
          <p:cNvPicPr preferRelativeResize="0"/>
          <p:nvPr>
            <p:ph idx="4" type="pic"/>
          </p:nvPr>
        </p:nvPicPr>
        <p:blipFill rotWithShape="1">
          <a:blip r:embed="rId5">
            <a:alphaModFix/>
          </a:blip>
          <a:srcRect b="0" l="27602" r="27602" t="0"/>
          <a:stretch/>
        </p:blipFill>
        <p:spPr>
          <a:xfrm>
            <a:off x="3863559" y="3929010"/>
            <a:ext cx="1099500" cy="967200"/>
          </a:xfrm>
          <a:prstGeom prst="hexagon">
            <a:avLst>
              <a:gd fmla="val 25000" name="adj"/>
              <a:gd fmla="val 115470" name="vf"/>
            </a:avLst>
          </a:prstGeom>
        </p:spPr>
      </p:pic>
      <p:pic>
        <p:nvPicPr>
          <p:cNvPr descr="Balancing supply and demand in market inventory commerce analysis between production and shopping selling consumer (provided by Getty Images)" id="602" name="Google Shape;602;p66"/>
          <p:cNvPicPr preferRelativeResize="0"/>
          <p:nvPr>
            <p:ph idx="5" type="pic"/>
          </p:nvPr>
        </p:nvPicPr>
        <p:blipFill rotWithShape="1">
          <a:blip r:embed="rId6">
            <a:alphaModFix/>
          </a:blip>
          <a:srcRect b="0" l="21582" r="21576" t="0"/>
          <a:stretch/>
        </p:blipFill>
        <p:spPr>
          <a:xfrm>
            <a:off x="2961449" y="2396196"/>
            <a:ext cx="1099500" cy="967200"/>
          </a:xfrm>
          <a:prstGeom prst="hexagon">
            <a:avLst>
              <a:gd fmla="val 25000" name="adj"/>
              <a:gd fmla="val 115470" name="vf"/>
            </a:avLst>
          </a:prstGeom>
        </p:spPr>
      </p:pic>
      <p:sp>
        <p:nvSpPr>
          <p:cNvPr id="603" name="Google Shape;603;p66"/>
          <p:cNvSpPr txBox="1"/>
          <p:nvPr>
            <p:ph type="title"/>
          </p:nvPr>
        </p:nvSpPr>
        <p:spPr>
          <a:xfrm>
            <a:off x="4515100" y="1870050"/>
            <a:ext cx="3848700" cy="851400"/>
          </a:xfrm>
          <a:prstGeom prst="rect">
            <a:avLst/>
          </a:prstGeom>
          <a:solidFill>
            <a:schemeClr val="accent4"/>
          </a:solidFill>
        </p:spPr>
        <p:txBody>
          <a:bodyPr anchorCtr="0" anchor="ctr" bIns="34275" lIns="68575" spcFirstLastPara="1" rIns="68575" wrap="square" tIns="34275">
            <a:noAutofit/>
          </a:bodyPr>
          <a:lstStyle/>
          <a:p>
            <a:pPr indent="0" lvl="0" marL="0" rtl="0" algn="ctr">
              <a:spcBef>
                <a:spcPts val="0"/>
              </a:spcBef>
              <a:spcAft>
                <a:spcPts val="0"/>
              </a:spcAft>
              <a:buNone/>
            </a:pPr>
            <a:r>
              <a:rPr lang="en">
                <a:latin typeface="Arial"/>
                <a:ea typeface="Arial"/>
                <a:cs typeface="Arial"/>
                <a:sym typeface="Arial"/>
              </a:rPr>
              <a:t>QUESTIONS?</a:t>
            </a:r>
            <a:endParaRPr>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3"/>
          <p:cNvSpPr txBox="1"/>
          <p:nvPr/>
        </p:nvSpPr>
        <p:spPr>
          <a:xfrm>
            <a:off x="483150" y="136750"/>
            <a:ext cx="8177700" cy="641700"/>
          </a:xfrm>
          <a:prstGeom prst="rect">
            <a:avLst/>
          </a:prstGeom>
          <a:solidFill>
            <a:schemeClr val="accent4"/>
          </a:solidFill>
          <a:ln>
            <a:noFill/>
          </a:ln>
        </p:spPr>
        <p:txBody>
          <a:bodyPr anchorCtr="0" anchor="t" bIns="91425" lIns="91425" spcFirstLastPara="1" rIns="91425" wrap="square" tIns="91425">
            <a:spAutoFit/>
          </a:bodyPr>
          <a:lstStyle/>
          <a:p>
            <a:pPr indent="0" lvl="0" marL="342900" rtl="0" algn="ctr">
              <a:lnSpc>
                <a:spcPct val="90000"/>
              </a:lnSpc>
              <a:spcBef>
                <a:spcPts val="0"/>
              </a:spcBef>
              <a:spcAft>
                <a:spcPts val="0"/>
              </a:spcAft>
              <a:buNone/>
            </a:pPr>
            <a:r>
              <a:rPr b="1" lang="en" sz="3300">
                <a:solidFill>
                  <a:schemeClr val="dk2"/>
                </a:solidFill>
              </a:rPr>
              <a:t>DATASET EXPLANATION</a:t>
            </a:r>
            <a:endParaRPr/>
          </a:p>
        </p:txBody>
      </p:sp>
      <p:sp>
        <p:nvSpPr>
          <p:cNvPr id="320" name="Google Shape;320;p33"/>
          <p:cNvSpPr txBox="1"/>
          <p:nvPr/>
        </p:nvSpPr>
        <p:spPr>
          <a:xfrm>
            <a:off x="483150" y="778450"/>
            <a:ext cx="8177700" cy="1158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800">
                <a:solidFill>
                  <a:schemeClr val="dk1"/>
                </a:solidFill>
              </a:rPr>
              <a:t>The Dataset is obtained from Mendeley Data</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Company Name : DataCo</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It consists of approximately 180,000 rows and 53 </a:t>
            </a:r>
            <a:r>
              <a:rPr lang="en" sz="1800">
                <a:solidFill>
                  <a:schemeClr val="dk1"/>
                </a:solidFill>
              </a:rPr>
              <a:t>columns</a:t>
            </a:r>
            <a:endParaRPr sz="1800">
              <a:solidFill>
                <a:schemeClr val="dk1"/>
              </a:solidFill>
            </a:endParaRPr>
          </a:p>
          <a:p>
            <a:pPr indent="0" lvl="0" marL="914400" rtl="0" algn="l">
              <a:spcBef>
                <a:spcPts val="0"/>
              </a:spcBef>
              <a:spcAft>
                <a:spcPts val="0"/>
              </a:spcAft>
              <a:buNone/>
            </a:pPr>
            <a:r>
              <a:t/>
            </a:r>
            <a:endParaRPr sz="1800">
              <a:solidFill>
                <a:schemeClr val="dk1"/>
              </a:solidFill>
            </a:endParaRPr>
          </a:p>
          <a:p>
            <a:pPr indent="0" lvl="0" marL="0" rtl="0" algn="l">
              <a:lnSpc>
                <a:spcPct val="200000"/>
              </a:lnSpc>
              <a:spcBef>
                <a:spcPts val="0"/>
              </a:spcBef>
              <a:spcAft>
                <a:spcPts val="0"/>
              </a:spcAft>
              <a:buNone/>
            </a:pPr>
            <a:r>
              <a:t/>
            </a:r>
            <a:endParaRPr sz="1100">
              <a:solidFill>
                <a:schemeClr val="dk1"/>
              </a:solidFill>
            </a:endParaRPr>
          </a:p>
          <a:p>
            <a:pPr indent="0" lvl="0" marL="0" rtl="0" algn="l">
              <a:spcBef>
                <a:spcPts val="800"/>
              </a:spcBef>
              <a:spcAft>
                <a:spcPts val="0"/>
              </a:spcAft>
              <a:buNone/>
            </a:pPr>
            <a:r>
              <a:t/>
            </a:r>
            <a:endParaRPr sz="1500">
              <a:solidFill>
                <a:schemeClr val="accent6"/>
              </a:solidFill>
            </a:endParaRPr>
          </a:p>
        </p:txBody>
      </p:sp>
      <p:pic>
        <p:nvPicPr>
          <p:cNvPr id="321" name="Google Shape;321;p33" title="Screenshot 2025-05-04 at 9.09.11 PM.png"/>
          <p:cNvPicPr preferRelativeResize="0"/>
          <p:nvPr/>
        </p:nvPicPr>
        <p:blipFill rotWithShape="1">
          <a:blip r:embed="rId3">
            <a:alphaModFix/>
          </a:blip>
          <a:srcRect b="4647" l="922" r="2988" t="11319"/>
          <a:stretch/>
        </p:blipFill>
        <p:spPr>
          <a:xfrm>
            <a:off x="194638" y="2216825"/>
            <a:ext cx="4377374" cy="2446626"/>
          </a:xfrm>
          <a:prstGeom prst="rect">
            <a:avLst/>
          </a:prstGeom>
          <a:noFill/>
          <a:ln cap="flat" cmpd="sng" w="9525">
            <a:solidFill>
              <a:schemeClr val="accent4"/>
            </a:solidFill>
            <a:prstDash val="solid"/>
            <a:round/>
            <a:headEnd len="sm" w="sm" type="none"/>
            <a:tailEnd len="sm" w="sm" type="none"/>
          </a:ln>
        </p:spPr>
      </p:pic>
      <p:pic>
        <p:nvPicPr>
          <p:cNvPr id="322" name="Google Shape;322;p33" title="Screenshot 2025-05-04 at 9.18.07 PM.png"/>
          <p:cNvPicPr preferRelativeResize="0"/>
          <p:nvPr/>
        </p:nvPicPr>
        <p:blipFill>
          <a:blip r:embed="rId4">
            <a:alphaModFix/>
          </a:blip>
          <a:stretch>
            <a:fillRect/>
          </a:stretch>
        </p:blipFill>
        <p:spPr>
          <a:xfrm>
            <a:off x="4678075" y="2216826"/>
            <a:ext cx="4267201" cy="2446625"/>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8F6F5"/>
        </a:solidFill>
      </p:bgPr>
    </p:bg>
    <p:spTree>
      <p:nvGrpSpPr>
        <p:cNvPr id="327" name="Shape 327"/>
        <p:cNvGrpSpPr/>
        <p:nvPr/>
      </p:nvGrpSpPr>
      <p:grpSpPr>
        <a:xfrm>
          <a:off x="0" y="0"/>
          <a:ext cx="0" cy="0"/>
          <a:chOff x="0" y="0"/>
          <a:chExt cx="0" cy="0"/>
        </a:xfrm>
      </p:grpSpPr>
      <p:sp>
        <p:nvSpPr>
          <p:cNvPr id="328" name="Google Shape;328;p34"/>
          <p:cNvSpPr txBox="1"/>
          <p:nvPr>
            <p:ph type="title"/>
          </p:nvPr>
        </p:nvSpPr>
        <p:spPr>
          <a:xfrm>
            <a:off x="819575" y="667625"/>
            <a:ext cx="7330800" cy="1330800"/>
          </a:xfrm>
          <a:prstGeom prst="rect">
            <a:avLst/>
          </a:prstGeom>
          <a:noFill/>
          <a:ln>
            <a:noFill/>
          </a:ln>
        </p:spPr>
        <p:txBody>
          <a:bodyPr anchorCtr="0" anchor="ctr" bIns="34275" lIns="68575" spcFirstLastPara="1" rIns="68575" wrap="square" tIns="34275">
            <a:noAutofit/>
          </a:bodyPr>
          <a:lstStyle/>
          <a:p>
            <a:pPr indent="0" lvl="0" marL="0" rtl="0" algn="just">
              <a:lnSpc>
                <a:spcPct val="90000"/>
              </a:lnSpc>
              <a:spcBef>
                <a:spcPts val="0"/>
              </a:spcBef>
              <a:spcAft>
                <a:spcPts val="0"/>
              </a:spcAft>
              <a:buClr>
                <a:schemeClr val="accent6"/>
              </a:buClr>
              <a:buSzPts val="2000"/>
              <a:buFont typeface="Arial"/>
              <a:buNone/>
            </a:pPr>
            <a:r>
              <a:rPr lang="en" sz="2500">
                <a:solidFill>
                  <a:schemeClr val="dk1"/>
                </a:solidFill>
                <a:latin typeface="Arial"/>
                <a:ea typeface="Arial"/>
                <a:cs typeface="Arial"/>
                <a:sym typeface="Arial"/>
              </a:rPr>
              <a:t>How can we segment customers based on their purchasing behavior,shipping preferences, and order history?</a:t>
            </a:r>
            <a:endParaRPr b="0" sz="2000">
              <a:solidFill>
                <a:schemeClr val="dk1"/>
              </a:solidFill>
              <a:latin typeface="Arial"/>
              <a:ea typeface="Arial"/>
              <a:cs typeface="Arial"/>
              <a:sym typeface="Arial"/>
            </a:endParaRPr>
          </a:p>
        </p:txBody>
      </p:sp>
      <p:sp>
        <p:nvSpPr>
          <p:cNvPr id="329" name="Google Shape;329;p34"/>
          <p:cNvSpPr txBox="1"/>
          <p:nvPr>
            <p:ph type="title"/>
          </p:nvPr>
        </p:nvSpPr>
        <p:spPr>
          <a:xfrm>
            <a:off x="654844" y="116213"/>
            <a:ext cx="8050200" cy="5514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RESEARCH QUESTION #1</a:t>
            </a:r>
            <a:endParaRPr>
              <a:latin typeface="Arial"/>
              <a:ea typeface="Arial"/>
              <a:cs typeface="Arial"/>
              <a:sym typeface="Arial"/>
            </a:endParaRPr>
          </a:p>
        </p:txBody>
      </p:sp>
      <p:pic>
        <p:nvPicPr>
          <p:cNvPr id="330" name="Google Shape;330;p34" title="Screenshot 2025-05-03 at 6.17.36 PM.png"/>
          <p:cNvPicPr preferRelativeResize="0"/>
          <p:nvPr/>
        </p:nvPicPr>
        <p:blipFill>
          <a:blip r:embed="rId3">
            <a:alphaModFix/>
          </a:blip>
          <a:stretch>
            <a:fillRect/>
          </a:stretch>
        </p:blipFill>
        <p:spPr>
          <a:xfrm>
            <a:off x="2273525" y="2278775"/>
            <a:ext cx="4812850" cy="2591075"/>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5"/>
          <p:cNvSpPr txBox="1"/>
          <p:nvPr>
            <p:ph type="title"/>
          </p:nvPr>
        </p:nvSpPr>
        <p:spPr>
          <a:xfrm>
            <a:off x="655625" y="74225"/>
            <a:ext cx="7879800" cy="603600"/>
          </a:xfrm>
          <a:prstGeom prst="rect">
            <a:avLst/>
          </a:prstGeom>
          <a:solidFill>
            <a:schemeClr val="accent4"/>
          </a:solidFill>
          <a:ln>
            <a:noFill/>
          </a:ln>
        </p:spPr>
        <p:txBody>
          <a:bodyPr anchorCtr="0" anchor="t"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DATA PREPROCESSING</a:t>
            </a:r>
            <a:endParaRPr>
              <a:latin typeface="Arial"/>
              <a:ea typeface="Arial"/>
              <a:cs typeface="Arial"/>
              <a:sym typeface="Arial"/>
            </a:endParaRPr>
          </a:p>
        </p:txBody>
      </p:sp>
      <p:sp>
        <p:nvSpPr>
          <p:cNvPr id="337" name="Google Shape;337;p35"/>
          <p:cNvSpPr txBox="1"/>
          <p:nvPr>
            <p:ph idx="1" type="body"/>
          </p:nvPr>
        </p:nvSpPr>
        <p:spPr>
          <a:xfrm>
            <a:off x="52518" y="3405380"/>
            <a:ext cx="1879800" cy="6036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accent6"/>
              </a:buClr>
              <a:buSzPts val="1400"/>
              <a:buNone/>
            </a:pPr>
            <a:r>
              <a:rPr lang="en" sz="1700"/>
              <a:t>Column Standardization</a:t>
            </a:r>
            <a:endParaRPr sz="1700"/>
          </a:p>
        </p:txBody>
      </p:sp>
      <p:sp>
        <p:nvSpPr>
          <p:cNvPr id="338" name="Google Shape;338;p35"/>
          <p:cNvSpPr txBox="1"/>
          <p:nvPr>
            <p:ph idx="5" type="body"/>
          </p:nvPr>
        </p:nvSpPr>
        <p:spPr>
          <a:xfrm>
            <a:off x="1776931" y="3122444"/>
            <a:ext cx="1879800" cy="4590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accent6"/>
              </a:buClr>
              <a:buSzPts val="1400"/>
              <a:buNone/>
            </a:pPr>
            <a:r>
              <a:rPr lang="en" sz="1700"/>
              <a:t>Data Subsetting</a:t>
            </a:r>
            <a:endParaRPr sz="1700"/>
          </a:p>
        </p:txBody>
      </p:sp>
      <p:sp>
        <p:nvSpPr>
          <p:cNvPr id="339" name="Google Shape;339;p35"/>
          <p:cNvSpPr txBox="1"/>
          <p:nvPr>
            <p:ph idx="8" type="body"/>
          </p:nvPr>
        </p:nvSpPr>
        <p:spPr>
          <a:xfrm>
            <a:off x="3660025" y="3624829"/>
            <a:ext cx="1573500" cy="6036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dk2"/>
              </a:buClr>
              <a:buSzPts val="1400"/>
              <a:buFont typeface="Arial"/>
              <a:buNone/>
            </a:pPr>
            <a:r>
              <a:rPr lang="en" sz="1700">
                <a:solidFill>
                  <a:schemeClr val="dk2"/>
                </a:solidFill>
              </a:rPr>
              <a:t>Normalizing with Minmax()</a:t>
            </a:r>
            <a:endParaRPr sz="1700">
              <a:solidFill>
                <a:schemeClr val="dk2"/>
              </a:solidFill>
            </a:endParaRPr>
          </a:p>
        </p:txBody>
      </p:sp>
      <p:sp>
        <p:nvSpPr>
          <p:cNvPr id="340" name="Google Shape;340;p35"/>
          <p:cNvSpPr txBox="1"/>
          <p:nvPr>
            <p:ph idx="14" type="body"/>
          </p:nvPr>
        </p:nvSpPr>
        <p:spPr>
          <a:xfrm>
            <a:off x="5451363" y="2625013"/>
            <a:ext cx="1879800" cy="9246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dk2"/>
              </a:buClr>
              <a:buSzPts val="1400"/>
              <a:buFont typeface="Arial"/>
              <a:buNone/>
            </a:pPr>
            <a:r>
              <a:rPr lang="en" sz="1700">
                <a:solidFill>
                  <a:schemeClr val="dk2"/>
                </a:solidFill>
              </a:rPr>
              <a:t>Data Type Conversion</a:t>
            </a:r>
            <a:endParaRPr sz="1700"/>
          </a:p>
        </p:txBody>
      </p:sp>
      <p:sp>
        <p:nvSpPr>
          <p:cNvPr id="341" name="Google Shape;341;p35"/>
          <p:cNvSpPr txBox="1"/>
          <p:nvPr>
            <p:ph idx="12" type="sldNum"/>
          </p:nvPr>
        </p:nvSpPr>
        <p:spPr>
          <a:xfrm>
            <a:off x="8263952" y="3570215"/>
            <a:ext cx="344100" cy="273900"/>
          </a:xfrm>
          <a:prstGeom prst="rect">
            <a:avLst/>
          </a:prstGeom>
          <a:noFill/>
          <a:ln>
            <a:noFill/>
          </a:ln>
        </p:spPr>
        <p:txBody>
          <a:bodyPr anchorCtr="0" anchor="ctr" bIns="34275" lIns="68575" spcFirstLastPara="1" rIns="68575" wrap="square" tIns="34275">
            <a:noAutofit/>
          </a:bodyPr>
          <a:lstStyle/>
          <a:p>
            <a:pPr indent="0" lvl="0" marL="0" rtl="0" algn="ctr">
              <a:lnSpc>
                <a:spcPct val="100000"/>
              </a:lnSpc>
              <a:spcBef>
                <a:spcPts val="0"/>
              </a:spcBef>
              <a:spcAft>
                <a:spcPts val="0"/>
              </a:spcAft>
              <a:buClr>
                <a:srgbClr val="000000"/>
              </a:buClr>
              <a:buSzPts val="900"/>
              <a:buFont typeface="Arial"/>
              <a:buNone/>
            </a:pPr>
            <a:fld id="{00000000-1234-1234-1234-123412341234}" type="slidenum">
              <a:rPr lang="en"/>
              <a:t>‹#›</a:t>
            </a:fld>
            <a:endParaRPr/>
          </a:p>
        </p:txBody>
      </p:sp>
      <p:pic>
        <p:nvPicPr>
          <p:cNvPr id="342" name="Google Shape;342;p35"/>
          <p:cNvPicPr preferRelativeResize="0"/>
          <p:nvPr>
            <p:ph idx="2" type="pic"/>
          </p:nvPr>
        </p:nvPicPr>
        <p:blipFill rotWithShape="1">
          <a:blip r:embed="rId3">
            <a:alphaModFix/>
          </a:blip>
          <a:srcRect b="0" l="18391" r="18385" t="0"/>
          <a:stretch/>
        </p:blipFill>
        <p:spPr>
          <a:xfrm>
            <a:off x="52517" y="1699427"/>
            <a:ext cx="1776300" cy="15765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343" name="Google Shape;343;p35"/>
          <p:cNvPicPr preferRelativeResize="0"/>
          <p:nvPr>
            <p:ph idx="4" type="pic"/>
          </p:nvPr>
        </p:nvPicPr>
        <p:blipFill rotWithShape="1">
          <a:blip r:embed="rId4">
            <a:alphaModFix/>
          </a:blip>
          <a:srcRect b="5853" l="0" r="0" t="5853"/>
          <a:stretch/>
        </p:blipFill>
        <p:spPr>
          <a:xfrm>
            <a:off x="1828677" y="1277291"/>
            <a:ext cx="1776300" cy="15765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344" name="Google Shape;344;p35"/>
          <p:cNvPicPr preferRelativeResize="0"/>
          <p:nvPr>
            <p:ph idx="13" type="pic"/>
          </p:nvPr>
        </p:nvPicPr>
        <p:blipFill rotWithShape="1">
          <a:blip r:embed="rId5">
            <a:alphaModFix/>
          </a:blip>
          <a:srcRect b="5618" l="0" r="0" t="5618"/>
          <a:stretch/>
        </p:blipFill>
        <p:spPr>
          <a:xfrm>
            <a:off x="5408327" y="1224754"/>
            <a:ext cx="1776300" cy="15765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345" name="Google Shape;345;p35"/>
          <p:cNvPicPr preferRelativeResize="0"/>
          <p:nvPr>
            <p:ph idx="2" type="pic"/>
          </p:nvPr>
        </p:nvPicPr>
        <p:blipFill rotWithShape="1">
          <a:blip r:embed="rId6">
            <a:alphaModFix/>
          </a:blip>
          <a:srcRect b="0" l="21832" r="21838" t="0"/>
          <a:stretch/>
        </p:blipFill>
        <p:spPr>
          <a:xfrm>
            <a:off x="3558636" y="1699427"/>
            <a:ext cx="1776300" cy="15765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pic>
        <p:nvPicPr>
          <p:cNvPr id="346" name="Google Shape;346;p35" title="rfm.png"/>
          <p:cNvPicPr preferRelativeResize="0"/>
          <p:nvPr>
            <p:ph idx="13" type="pic"/>
          </p:nvPr>
        </p:nvPicPr>
        <p:blipFill rotWithShape="1">
          <a:blip r:embed="rId7">
            <a:alphaModFix/>
          </a:blip>
          <a:srcRect b="-7870" l="-20838" r="-20824" t="-7870"/>
          <a:stretch/>
        </p:blipFill>
        <p:spPr>
          <a:xfrm>
            <a:off x="7321300" y="1312475"/>
            <a:ext cx="1776300" cy="1517700"/>
          </a:xfrm>
          <a:prstGeom prst="hexagon">
            <a:avLst>
              <a:gd fmla="val 25000" name="adj"/>
              <a:gd fmla="val 115470" name="vf"/>
            </a:avLst>
          </a:prstGeom>
          <a:noFill/>
          <a:ln cap="flat" cmpd="sng" w="9525">
            <a:solidFill>
              <a:schemeClr val="accent4"/>
            </a:solidFill>
            <a:prstDash val="solid"/>
            <a:round/>
            <a:headEnd len="sm" w="sm" type="none"/>
            <a:tailEnd len="sm" w="sm" type="none"/>
          </a:ln>
        </p:spPr>
      </p:pic>
      <p:sp>
        <p:nvSpPr>
          <p:cNvPr id="347" name="Google Shape;347;p35"/>
          <p:cNvSpPr txBox="1"/>
          <p:nvPr>
            <p:ph idx="8" type="body"/>
          </p:nvPr>
        </p:nvSpPr>
        <p:spPr>
          <a:xfrm>
            <a:off x="7459488" y="3658175"/>
            <a:ext cx="1684500" cy="27390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chemeClr val="dk2"/>
              </a:buClr>
              <a:buSzPts val="2100"/>
              <a:buFont typeface="Arial"/>
              <a:buNone/>
            </a:pPr>
            <a:r>
              <a:rPr lang="en" sz="1700">
                <a:solidFill>
                  <a:schemeClr val="dk2"/>
                </a:solidFill>
              </a:rPr>
              <a:t>Recency, Frequency, Monetary Data Splitting</a:t>
            </a:r>
            <a:endParaRPr sz="1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6"/>
          <p:cNvSpPr txBox="1"/>
          <p:nvPr/>
        </p:nvSpPr>
        <p:spPr>
          <a:xfrm>
            <a:off x="483150" y="66025"/>
            <a:ext cx="8177700" cy="641700"/>
          </a:xfrm>
          <a:prstGeom prst="rect">
            <a:avLst/>
          </a:prstGeom>
          <a:solidFill>
            <a:schemeClr val="accent4"/>
          </a:solidFill>
          <a:ln>
            <a:noFill/>
          </a:ln>
        </p:spPr>
        <p:txBody>
          <a:bodyPr anchorCtr="0" anchor="t" bIns="91425" lIns="91425" spcFirstLastPara="1" rIns="91425" wrap="square" tIns="91425">
            <a:spAutoFit/>
          </a:bodyPr>
          <a:lstStyle/>
          <a:p>
            <a:pPr indent="0" lvl="0" marL="342900" rtl="0" algn="ctr">
              <a:lnSpc>
                <a:spcPct val="90000"/>
              </a:lnSpc>
              <a:spcBef>
                <a:spcPts val="0"/>
              </a:spcBef>
              <a:spcAft>
                <a:spcPts val="0"/>
              </a:spcAft>
              <a:buNone/>
            </a:pPr>
            <a:r>
              <a:rPr b="1" lang="en" sz="3300">
                <a:solidFill>
                  <a:schemeClr val="dk2"/>
                </a:solidFill>
              </a:rPr>
              <a:t>DATASET EXPLANATION</a:t>
            </a:r>
            <a:endParaRPr/>
          </a:p>
        </p:txBody>
      </p:sp>
      <p:sp>
        <p:nvSpPr>
          <p:cNvPr id="354" name="Google Shape;354;p36"/>
          <p:cNvSpPr txBox="1"/>
          <p:nvPr/>
        </p:nvSpPr>
        <p:spPr>
          <a:xfrm>
            <a:off x="262750" y="886900"/>
            <a:ext cx="8177700" cy="115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100">
                <a:solidFill>
                  <a:schemeClr val="dk1"/>
                </a:solidFill>
              </a:rPr>
              <a:t>RFM Feature Summary:</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Recency:</a:t>
            </a:r>
            <a:r>
              <a:rPr lang="en" sz="1100">
                <a:solidFill>
                  <a:schemeClr val="dk1"/>
                </a:solidFill>
              </a:rPr>
              <a:t> Avg = 220 days, Range = 0–1125</a:t>
            </a:r>
            <a:br>
              <a:rPr lang="en"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Frequency:</a:t>
            </a:r>
            <a:r>
              <a:rPr lang="en" sz="1100">
                <a:solidFill>
                  <a:schemeClr val="dk1"/>
                </a:solidFill>
              </a:rPr>
              <a:t> Avg = 3 orders, Max = 15</a:t>
            </a:r>
            <a:br>
              <a:rPr lang="en"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Monetary:</a:t>
            </a:r>
            <a:r>
              <a:rPr lang="en" sz="1100">
                <a:solidFill>
                  <a:schemeClr val="dk1"/>
                </a:solidFill>
              </a:rPr>
              <a:t> Avg = $1600, Max = $9436</a:t>
            </a:r>
            <a:endParaRPr sz="1100">
              <a:solidFill>
                <a:schemeClr val="dk1"/>
              </a:solidFill>
            </a:endParaRPr>
          </a:p>
          <a:p>
            <a:pPr indent="0" lvl="0" marL="0" rtl="0" algn="l">
              <a:spcBef>
                <a:spcPts val="1200"/>
              </a:spcBef>
              <a:spcAft>
                <a:spcPts val="0"/>
              </a:spcAft>
              <a:buNone/>
            </a:pPr>
            <a:r>
              <a:t/>
            </a:r>
            <a:endParaRPr sz="1500">
              <a:solidFill>
                <a:schemeClr val="accent6"/>
              </a:solidFill>
            </a:endParaRPr>
          </a:p>
        </p:txBody>
      </p:sp>
      <p:pic>
        <p:nvPicPr>
          <p:cNvPr id="355" name="Google Shape;355;p36"/>
          <p:cNvPicPr preferRelativeResize="0"/>
          <p:nvPr/>
        </p:nvPicPr>
        <p:blipFill>
          <a:blip r:embed="rId3">
            <a:alphaModFix/>
          </a:blip>
          <a:stretch>
            <a:fillRect/>
          </a:stretch>
        </p:blipFill>
        <p:spPr>
          <a:xfrm>
            <a:off x="1568000" y="2395723"/>
            <a:ext cx="2685850" cy="2541625"/>
          </a:xfrm>
          <a:prstGeom prst="rect">
            <a:avLst/>
          </a:prstGeom>
          <a:noFill/>
          <a:ln cap="flat" cmpd="sng" w="9525">
            <a:solidFill>
              <a:schemeClr val="accent4"/>
            </a:solidFill>
            <a:prstDash val="solid"/>
            <a:round/>
            <a:headEnd len="sm" w="sm" type="none"/>
            <a:tailEnd len="sm" w="sm" type="none"/>
          </a:ln>
        </p:spPr>
      </p:pic>
      <p:pic>
        <p:nvPicPr>
          <p:cNvPr id="356" name="Google Shape;356;p36"/>
          <p:cNvPicPr preferRelativeResize="0"/>
          <p:nvPr/>
        </p:nvPicPr>
        <p:blipFill rotWithShape="1">
          <a:blip r:embed="rId4">
            <a:alphaModFix/>
          </a:blip>
          <a:srcRect b="0" l="7757" r="13564" t="0"/>
          <a:stretch/>
        </p:blipFill>
        <p:spPr>
          <a:xfrm>
            <a:off x="4572000" y="2395726"/>
            <a:ext cx="2926507" cy="2541625"/>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7"/>
          <p:cNvSpPr txBox="1"/>
          <p:nvPr>
            <p:ph type="title"/>
          </p:nvPr>
        </p:nvSpPr>
        <p:spPr>
          <a:xfrm>
            <a:off x="440400" y="103724"/>
            <a:ext cx="8167200" cy="7593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RFM ANALYSIS</a:t>
            </a:r>
            <a:endParaRPr>
              <a:latin typeface="Arial"/>
              <a:ea typeface="Arial"/>
              <a:cs typeface="Arial"/>
              <a:sym typeface="Arial"/>
            </a:endParaRPr>
          </a:p>
        </p:txBody>
      </p:sp>
      <p:sp>
        <p:nvSpPr>
          <p:cNvPr id="363" name="Google Shape;363;p37"/>
          <p:cNvSpPr txBox="1"/>
          <p:nvPr>
            <p:ph idx="4294967295" type="body"/>
          </p:nvPr>
        </p:nvSpPr>
        <p:spPr>
          <a:xfrm>
            <a:off x="561325" y="1244125"/>
            <a:ext cx="5941800" cy="1616100"/>
          </a:xfrm>
          <a:prstGeom prst="rect">
            <a:avLst/>
          </a:prstGeom>
          <a:noFill/>
          <a:ln>
            <a:noFill/>
          </a:ln>
        </p:spPr>
        <p:txBody>
          <a:bodyPr anchorCtr="0" anchor="t" bIns="34275" lIns="68575" spcFirstLastPara="1" rIns="68575" wrap="square" tIns="34275">
            <a:noAutofit/>
          </a:bodyPr>
          <a:lstStyle/>
          <a:p>
            <a:pPr indent="0" lvl="0" marL="0" rtl="0" algn="l">
              <a:spcBef>
                <a:spcPts val="800"/>
              </a:spcBef>
              <a:spcAft>
                <a:spcPts val="0"/>
              </a:spcAft>
              <a:buClr>
                <a:schemeClr val="dk1"/>
              </a:buClr>
              <a:buSzPts val="1100"/>
              <a:buFont typeface="Arial"/>
              <a:buNone/>
            </a:pPr>
            <a:r>
              <a:rPr b="1" lang="en" sz="1100">
                <a:solidFill>
                  <a:schemeClr val="dk1"/>
                </a:solidFill>
              </a:rPr>
              <a:t>Recency:</a:t>
            </a:r>
            <a:r>
              <a:rPr lang="en" sz="1100">
                <a:solidFill>
                  <a:schemeClr val="dk1"/>
                </a:solidFill>
              </a:rPr>
              <a:t> Most customers purchased recently; activity declines sharply over time.</a:t>
            </a:r>
            <a:br>
              <a:rPr lang="en" sz="1100">
                <a:solidFill>
                  <a:schemeClr val="dk1"/>
                </a:solidFill>
              </a:rPr>
            </a:br>
            <a:endParaRPr sz="1100">
              <a:solidFill>
                <a:schemeClr val="dk1"/>
              </a:solidFill>
            </a:endParaRPr>
          </a:p>
          <a:p>
            <a:pPr indent="0" lvl="0" marL="0" rtl="0" algn="l">
              <a:spcBef>
                <a:spcPts val="800"/>
              </a:spcBef>
              <a:spcAft>
                <a:spcPts val="0"/>
              </a:spcAft>
              <a:buClr>
                <a:schemeClr val="dk1"/>
              </a:buClr>
              <a:buSzPts val="1100"/>
              <a:buFont typeface="Arial"/>
              <a:buNone/>
            </a:pPr>
            <a:r>
              <a:rPr b="1" lang="en" sz="1100">
                <a:solidFill>
                  <a:schemeClr val="dk1"/>
                </a:solidFill>
              </a:rPr>
              <a:t>Frequency:</a:t>
            </a:r>
            <a:r>
              <a:rPr lang="en" sz="1100">
                <a:solidFill>
                  <a:schemeClr val="dk1"/>
                </a:solidFill>
              </a:rPr>
              <a:t> Majority of users placed only 1–3 orders, indicating low repeat behavior.</a:t>
            </a:r>
            <a:br>
              <a:rPr lang="en" sz="1100">
                <a:solidFill>
                  <a:schemeClr val="dk1"/>
                </a:solidFill>
              </a:rPr>
            </a:br>
            <a:endParaRPr sz="1100">
              <a:solidFill>
                <a:schemeClr val="dk1"/>
              </a:solidFill>
            </a:endParaRPr>
          </a:p>
          <a:p>
            <a:pPr indent="0" lvl="0" marL="0" rtl="0" algn="l">
              <a:spcBef>
                <a:spcPts val="800"/>
              </a:spcBef>
              <a:spcAft>
                <a:spcPts val="0"/>
              </a:spcAft>
              <a:buClr>
                <a:schemeClr val="dk1"/>
              </a:buClr>
              <a:buSzPts val="1100"/>
              <a:buFont typeface="Arial"/>
              <a:buNone/>
            </a:pPr>
            <a:r>
              <a:rPr b="1" lang="en" sz="1100">
                <a:solidFill>
                  <a:schemeClr val="dk1"/>
                </a:solidFill>
              </a:rPr>
              <a:t>Monetary:</a:t>
            </a:r>
            <a:r>
              <a:rPr lang="en" sz="1100">
                <a:solidFill>
                  <a:schemeClr val="dk1"/>
                </a:solidFill>
              </a:rPr>
              <a:t> Spending is skewed — a few customers account for high revenue.</a:t>
            </a:r>
            <a:endParaRPr sz="1100">
              <a:solidFill>
                <a:schemeClr val="dk1"/>
              </a:solidFill>
            </a:endParaRPr>
          </a:p>
        </p:txBody>
      </p:sp>
      <p:pic>
        <p:nvPicPr>
          <p:cNvPr id="364" name="Google Shape;364;p37" title="download.png"/>
          <p:cNvPicPr preferRelativeResize="0"/>
          <p:nvPr/>
        </p:nvPicPr>
        <p:blipFill rotWithShape="1">
          <a:blip r:embed="rId3">
            <a:alphaModFix/>
          </a:blip>
          <a:srcRect b="0" l="-1730" r="1730" t="0"/>
          <a:stretch/>
        </p:blipFill>
        <p:spPr>
          <a:xfrm>
            <a:off x="-12" y="2730500"/>
            <a:ext cx="3286500" cy="1999325"/>
          </a:xfrm>
          <a:prstGeom prst="rect">
            <a:avLst/>
          </a:prstGeom>
          <a:noFill/>
          <a:ln cap="flat" cmpd="sng" w="9525">
            <a:solidFill>
              <a:schemeClr val="accent4"/>
            </a:solidFill>
            <a:prstDash val="solid"/>
            <a:round/>
            <a:headEnd len="sm" w="sm" type="none"/>
            <a:tailEnd len="sm" w="sm" type="none"/>
          </a:ln>
        </p:spPr>
      </p:pic>
      <p:pic>
        <p:nvPicPr>
          <p:cNvPr id="365" name="Google Shape;365;p37" title="download.png"/>
          <p:cNvPicPr preferRelativeResize="0"/>
          <p:nvPr/>
        </p:nvPicPr>
        <p:blipFill>
          <a:blip r:embed="rId4">
            <a:alphaModFix/>
          </a:blip>
          <a:stretch>
            <a:fillRect/>
          </a:stretch>
        </p:blipFill>
        <p:spPr>
          <a:xfrm>
            <a:off x="3313425" y="2755563"/>
            <a:ext cx="3125694" cy="1949200"/>
          </a:xfrm>
          <a:prstGeom prst="rect">
            <a:avLst/>
          </a:prstGeom>
          <a:noFill/>
          <a:ln cap="flat" cmpd="sng" w="9525">
            <a:solidFill>
              <a:schemeClr val="accent4"/>
            </a:solidFill>
            <a:prstDash val="solid"/>
            <a:round/>
            <a:headEnd len="sm" w="sm" type="none"/>
            <a:tailEnd len="sm" w="sm" type="none"/>
          </a:ln>
        </p:spPr>
      </p:pic>
      <p:pic>
        <p:nvPicPr>
          <p:cNvPr id="366" name="Google Shape;366;p37" title="download.png"/>
          <p:cNvPicPr preferRelativeResize="0"/>
          <p:nvPr/>
        </p:nvPicPr>
        <p:blipFill>
          <a:blip r:embed="rId5">
            <a:alphaModFix/>
          </a:blip>
          <a:stretch>
            <a:fillRect/>
          </a:stretch>
        </p:blipFill>
        <p:spPr>
          <a:xfrm>
            <a:off x="6466037" y="2755575"/>
            <a:ext cx="2624075" cy="1949175"/>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8"/>
          <p:cNvSpPr txBox="1"/>
          <p:nvPr>
            <p:ph type="title"/>
          </p:nvPr>
        </p:nvSpPr>
        <p:spPr>
          <a:xfrm>
            <a:off x="395100" y="102000"/>
            <a:ext cx="8353800" cy="618600"/>
          </a:xfrm>
          <a:prstGeom prst="rect">
            <a:avLst/>
          </a:prstGeom>
          <a:solidFill>
            <a:schemeClr val="accent4"/>
          </a:solidFill>
          <a:ln>
            <a:noFill/>
          </a:ln>
        </p:spPr>
        <p:txBody>
          <a:bodyPr anchorCtr="0" anchor="b" bIns="34275" lIns="68575" spcFirstLastPara="1" rIns="68575" wrap="square" tIns="34275">
            <a:noAutofit/>
          </a:bodyPr>
          <a:lstStyle/>
          <a:p>
            <a:pPr indent="0" lvl="0" marL="0" rtl="0" algn="ctr">
              <a:lnSpc>
                <a:spcPct val="90000"/>
              </a:lnSpc>
              <a:spcBef>
                <a:spcPts val="0"/>
              </a:spcBef>
              <a:spcAft>
                <a:spcPts val="0"/>
              </a:spcAft>
              <a:buClr>
                <a:schemeClr val="accent6"/>
              </a:buClr>
              <a:buSzPts val="3300"/>
              <a:buFont typeface="Mate"/>
              <a:buNone/>
            </a:pPr>
            <a:r>
              <a:rPr lang="en">
                <a:latin typeface="Arial"/>
                <a:ea typeface="Arial"/>
                <a:cs typeface="Arial"/>
                <a:sym typeface="Arial"/>
              </a:rPr>
              <a:t>SEGMENTATION </a:t>
            </a:r>
            <a:endParaRPr>
              <a:latin typeface="Arial"/>
              <a:ea typeface="Arial"/>
              <a:cs typeface="Arial"/>
              <a:sym typeface="Arial"/>
            </a:endParaRPr>
          </a:p>
        </p:txBody>
      </p:sp>
      <p:sp>
        <p:nvSpPr>
          <p:cNvPr id="373" name="Google Shape;373;p38"/>
          <p:cNvSpPr txBox="1"/>
          <p:nvPr>
            <p:ph idx="4294967295" type="body"/>
          </p:nvPr>
        </p:nvSpPr>
        <p:spPr>
          <a:xfrm>
            <a:off x="364950" y="720600"/>
            <a:ext cx="2794200" cy="44229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1200"/>
              </a:spcBef>
              <a:spcAft>
                <a:spcPts val="0"/>
              </a:spcAft>
              <a:buClr>
                <a:schemeClr val="dk1"/>
              </a:buClr>
              <a:buSzPts val="1100"/>
              <a:buFont typeface="Arial"/>
              <a:buNone/>
            </a:pPr>
            <a:r>
              <a:rPr b="1" lang="en" sz="1100">
                <a:solidFill>
                  <a:schemeClr val="dk1"/>
                </a:solidFill>
              </a:rPr>
              <a:t>Approach:</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Customers scored on </a:t>
            </a:r>
            <a:r>
              <a:rPr b="1" lang="en" sz="1100">
                <a:solidFill>
                  <a:schemeClr val="dk1"/>
                </a:solidFill>
              </a:rPr>
              <a:t>RFM</a:t>
            </a:r>
            <a:r>
              <a:rPr lang="en" sz="1100">
                <a:solidFill>
                  <a:schemeClr val="dk1"/>
                </a:solidFill>
              </a:rPr>
              <a:t> (Recency, Frequency, Monetary) metrics using quantile-based binning.</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Combined RFM scores used to classify customers into 8 named segments:</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i="1" lang="en" sz="1100">
                <a:solidFill>
                  <a:schemeClr val="dk1"/>
                </a:solidFill>
              </a:rPr>
              <a:t>Champions</a:t>
            </a:r>
            <a:r>
              <a:rPr lang="en" sz="1100">
                <a:solidFill>
                  <a:schemeClr val="dk1"/>
                </a:solidFill>
              </a:rPr>
              <a:t>, </a:t>
            </a:r>
            <a:r>
              <a:rPr i="1" lang="en" sz="1100">
                <a:solidFill>
                  <a:schemeClr val="dk1"/>
                </a:solidFill>
              </a:rPr>
              <a:t>Loyal</a:t>
            </a:r>
            <a:r>
              <a:rPr lang="en" sz="1100">
                <a:solidFill>
                  <a:schemeClr val="dk1"/>
                </a:solidFill>
              </a:rPr>
              <a:t>, </a:t>
            </a:r>
            <a:r>
              <a:rPr i="1" lang="en" sz="1100">
                <a:solidFill>
                  <a:schemeClr val="dk1"/>
                </a:solidFill>
              </a:rPr>
              <a:t>Potential</a:t>
            </a:r>
            <a:r>
              <a:rPr lang="en" sz="1100">
                <a:solidFill>
                  <a:schemeClr val="dk1"/>
                </a:solidFill>
              </a:rPr>
              <a:t>, </a:t>
            </a:r>
            <a:r>
              <a:rPr i="1" lang="en" sz="1100">
                <a:solidFill>
                  <a:schemeClr val="dk1"/>
                </a:solidFill>
              </a:rPr>
              <a:t>Recent</a:t>
            </a:r>
            <a:r>
              <a:rPr lang="en" sz="1100">
                <a:solidFill>
                  <a:schemeClr val="dk1"/>
                </a:solidFill>
              </a:rPr>
              <a:t>, </a:t>
            </a:r>
            <a:r>
              <a:rPr i="1" lang="en" sz="1100">
                <a:solidFill>
                  <a:schemeClr val="dk1"/>
                </a:solidFill>
              </a:rPr>
              <a:t>Needing Attention</a:t>
            </a:r>
            <a:r>
              <a:rPr lang="en" sz="1100">
                <a:solidFill>
                  <a:schemeClr val="dk1"/>
                </a:solidFill>
              </a:rPr>
              <a:t>, </a:t>
            </a:r>
            <a:r>
              <a:rPr i="1" lang="en" sz="1100">
                <a:solidFill>
                  <a:schemeClr val="dk1"/>
                </a:solidFill>
              </a:rPr>
              <a:t>At Risk</a:t>
            </a:r>
            <a:r>
              <a:rPr lang="en" sz="1100">
                <a:solidFill>
                  <a:schemeClr val="dk1"/>
                </a:solidFill>
              </a:rPr>
              <a:t>, </a:t>
            </a:r>
            <a:r>
              <a:rPr i="1" lang="en" sz="1100">
                <a:solidFill>
                  <a:schemeClr val="dk1"/>
                </a:solidFill>
              </a:rPr>
              <a:t>Lost</a:t>
            </a:r>
            <a:r>
              <a:rPr lang="en" sz="1100">
                <a:solidFill>
                  <a:schemeClr val="dk1"/>
                </a:solidFill>
              </a:rPr>
              <a:t>, </a:t>
            </a:r>
            <a:r>
              <a:rPr i="1" lang="en" sz="1100">
                <a:solidFill>
                  <a:schemeClr val="dk1"/>
                </a:solidFill>
              </a:rPr>
              <a:t>Others</a:t>
            </a:r>
            <a:endParaRPr i="1" sz="1100">
              <a:solidFill>
                <a:schemeClr val="dk1"/>
              </a:solidFill>
            </a:endParaRPr>
          </a:p>
          <a:p>
            <a:pPr indent="0" lvl="0" marL="0" rtl="0" algn="l">
              <a:lnSpc>
                <a:spcPct val="115000"/>
              </a:lnSpc>
              <a:spcBef>
                <a:spcPts val="1200"/>
              </a:spcBef>
              <a:spcAft>
                <a:spcPts val="0"/>
              </a:spcAft>
              <a:buNone/>
            </a:pPr>
            <a:r>
              <a:rPr b="1" lang="en" sz="1100">
                <a:solidFill>
                  <a:schemeClr val="dk1"/>
                </a:solidFill>
              </a:rPr>
              <a:t>Most Common Segments:</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Potential Loyalist (7,745)</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Customers Needing Attention (4,041)</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Recent Customers (4,012)</a:t>
            </a:r>
            <a:br>
              <a:rPr lang="en" sz="1100">
                <a:solidFill>
                  <a:schemeClr val="dk1"/>
                </a:solidFill>
              </a:rPr>
            </a:br>
            <a:endParaRPr sz="1100">
              <a:solidFill>
                <a:schemeClr val="dk1"/>
              </a:solidFill>
            </a:endParaRPr>
          </a:p>
          <a:p>
            <a:pPr indent="0" lvl="0" marL="0" rtl="0" algn="l">
              <a:lnSpc>
                <a:spcPct val="100000"/>
              </a:lnSpc>
              <a:spcBef>
                <a:spcPts val="1200"/>
              </a:spcBef>
              <a:spcAft>
                <a:spcPts val="0"/>
              </a:spcAft>
              <a:buClr>
                <a:schemeClr val="accent6"/>
              </a:buClr>
              <a:buSzPts val="1100"/>
              <a:buNone/>
            </a:pPr>
            <a:r>
              <a:t/>
            </a:r>
            <a:endParaRPr sz="1800"/>
          </a:p>
        </p:txBody>
      </p:sp>
      <p:pic>
        <p:nvPicPr>
          <p:cNvPr id="374" name="Google Shape;374;p38" title="download.png"/>
          <p:cNvPicPr preferRelativeResize="0"/>
          <p:nvPr/>
        </p:nvPicPr>
        <p:blipFill>
          <a:blip r:embed="rId3">
            <a:alphaModFix/>
          </a:blip>
          <a:stretch>
            <a:fillRect/>
          </a:stretch>
        </p:blipFill>
        <p:spPr>
          <a:xfrm>
            <a:off x="3244025" y="1202300"/>
            <a:ext cx="5639576" cy="3459475"/>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